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67" r:id="rId2"/>
    <p:sldId id="268" r:id="rId3"/>
    <p:sldId id="269" r:id="rId4"/>
    <p:sldId id="270" r:id="rId5"/>
    <p:sldId id="271" r:id="rId6"/>
    <p:sldId id="272" r:id="rId7"/>
    <p:sldId id="273" r:id="rId8"/>
    <p:sldId id="274" r:id="rId9"/>
    <p:sldId id="275" r:id="rId10"/>
    <p:sldId id="276" r:id="rId11"/>
    <p:sldId id="277" r:id="rId12"/>
    <p:sldId id="278" r:id="rId13"/>
    <p:sldId id="279" r:id="rId14"/>
    <p:sldId id="280" r:id="rId15"/>
    <p:sldId id="281" r:id="rId16"/>
    <p:sldId id="258" r:id="rId17"/>
    <p:sldId id="265" r:id="rId18"/>
    <p:sldId id="262" r:id="rId19"/>
    <p:sldId id="257" r:id="rId20"/>
    <p:sldId id="260" r:id="rId21"/>
    <p:sldId id="264" r:id="rId22"/>
    <p:sldId id="266" r:id="rId23"/>
    <p:sldId id="282" r:id="rId24"/>
    <p:sldId id="283" r:id="rId25"/>
    <p:sldId id="284" r:id="rId26"/>
    <p:sldId id="285" r:id="rId27"/>
    <p:sldId id="286" r:id="rId28"/>
    <p:sldId id="287" r:id="rId29"/>
    <p:sldId id="288" r:id="rId30"/>
    <p:sldId id="289" r:id="rId31"/>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368" autoAdjust="0"/>
  </p:normalViewPr>
  <p:slideViewPr>
    <p:cSldViewPr>
      <p:cViewPr>
        <p:scale>
          <a:sx n="70" d="100"/>
          <a:sy n="70" d="100"/>
        </p:scale>
        <p:origin x="-1368" y="17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273138-BB09-4842-9BEB-3523E911F6BE}" type="doc">
      <dgm:prSet loTypeId="urn:microsoft.com/office/officeart/2005/8/layout/radial6" loCatId="relationship" qsTypeId="urn:microsoft.com/office/officeart/2005/8/quickstyle/simple2" qsCatId="simple" csTypeId="urn:microsoft.com/office/officeart/2005/8/colors/colorful2" csCatId="colorful" phldr="1"/>
      <dgm:spPr/>
      <dgm:t>
        <a:bodyPr/>
        <a:lstStyle/>
        <a:p>
          <a:endParaRPr lang="es-CO"/>
        </a:p>
      </dgm:t>
    </dgm:pt>
    <dgm:pt modelId="{5DA5D18A-A7E9-4285-A917-14F77FDA923A}">
      <dgm:prSet phldrT="[Texto]" custT="1"/>
      <dgm:spPr/>
      <dgm:t>
        <a:bodyPr/>
        <a:lstStyle/>
        <a:p>
          <a:r>
            <a:rPr lang="es-CO" sz="1400" dirty="0" smtClean="0">
              <a:latin typeface="Arial Narrow" pitchFamily="34" charset="0"/>
            </a:rPr>
            <a:t>EDUCACION FISICA</a:t>
          </a:r>
          <a:endParaRPr lang="es-CO" sz="1400" dirty="0">
            <a:latin typeface="Arial Narrow" pitchFamily="34" charset="0"/>
          </a:endParaRPr>
        </a:p>
      </dgm:t>
    </dgm:pt>
    <dgm:pt modelId="{CA85F73F-572A-4A5E-8957-513F3AEE7811}" type="parTrans" cxnId="{1246BFF2-C33F-4BCA-98C5-9148EF668BEC}">
      <dgm:prSet/>
      <dgm:spPr/>
      <dgm:t>
        <a:bodyPr/>
        <a:lstStyle/>
        <a:p>
          <a:endParaRPr lang="es-CO"/>
        </a:p>
      </dgm:t>
    </dgm:pt>
    <dgm:pt modelId="{4C28F805-6F95-4E98-9920-A200A87AC7D9}" type="sibTrans" cxnId="{1246BFF2-C33F-4BCA-98C5-9148EF668BEC}">
      <dgm:prSet/>
      <dgm:spPr/>
      <dgm:t>
        <a:bodyPr/>
        <a:lstStyle/>
        <a:p>
          <a:endParaRPr lang="es-CO"/>
        </a:p>
      </dgm:t>
    </dgm:pt>
    <dgm:pt modelId="{46A9533A-C99C-47EE-BC6F-C0AEBA10F3FB}">
      <dgm:prSet phldrT="[Texto]" custT="1"/>
      <dgm:spPr/>
      <dgm:t>
        <a:bodyPr/>
        <a:lstStyle/>
        <a:p>
          <a:r>
            <a:rPr lang="es-CO" sz="1100" dirty="0" smtClean="0">
              <a:latin typeface="Arial Narrow" pitchFamily="34" charset="0"/>
            </a:rPr>
            <a:t>DISCIPLINA PEDAGOGICA</a:t>
          </a:r>
          <a:endParaRPr lang="es-CO" sz="1100" dirty="0">
            <a:latin typeface="Arial Narrow" pitchFamily="34" charset="0"/>
          </a:endParaRPr>
        </a:p>
      </dgm:t>
    </dgm:pt>
    <dgm:pt modelId="{C424C04C-6D3F-4E07-979C-B4A027E9B96B}" type="parTrans" cxnId="{D97046ED-B18B-4F34-B390-0FF226DB6433}">
      <dgm:prSet/>
      <dgm:spPr/>
      <dgm:t>
        <a:bodyPr/>
        <a:lstStyle/>
        <a:p>
          <a:endParaRPr lang="es-CO"/>
        </a:p>
      </dgm:t>
    </dgm:pt>
    <dgm:pt modelId="{5674118C-15C4-4F2C-BFCB-93647CC00F80}" type="sibTrans" cxnId="{D97046ED-B18B-4F34-B390-0FF226DB6433}">
      <dgm:prSet/>
      <dgm:spPr/>
      <dgm:t>
        <a:bodyPr/>
        <a:lstStyle/>
        <a:p>
          <a:endParaRPr lang="es-CO" dirty="0"/>
        </a:p>
      </dgm:t>
    </dgm:pt>
    <dgm:pt modelId="{5D47BCF0-0606-4C21-A34E-960B57B2F962}">
      <dgm:prSet phldrT="[Texto]" custT="1"/>
      <dgm:spPr/>
      <dgm:t>
        <a:bodyPr/>
        <a:lstStyle/>
        <a:p>
          <a:r>
            <a:rPr lang="es-CO" sz="1100" dirty="0" smtClean="0">
              <a:latin typeface="Arial Narrow" pitchFamily="34" charset="0"/>
            </a:rPr>
            <a:t>DISCIPLINA DEL CONOCIMIENTO</a:t>
          </a:r>
          <a:endParaRPr lang="es-CO" sz="1100" dirty="0">
            <a:latin typeface="Arial Narrow" pitchFamily="34" charset="0"/>
          </a:endParaRPr>
        </a:p>
      </dgm:t>
    </dgm:pt>
    <dgm:pt modelId="{5601EA41-E1C5-4BCA-A2CD-91084B7CED13}" type="parTrans" cxnId="{83F3A99E-4207-45C8-B46A-531014C99CE2}">
      <dgm:prSet/>
      <dgm:spPr/>
      <dgm:t>
        <a:bodyPr/>
        <a:lstStyle/>
        <a:p>
          <a:endParaRPr lang="es-CO"/>
        </a:p>
      </dgm:t>
    </dgm:pt>
    <dgm:pt modelId="{C9A60014-FBD8-4A57-B675-41FAC08D866B}" type="sibTrans" cxnId="{83F3A99E-4207-45C8-B46A-531014C99CE2}">
      <dgm:prSet/>
      <dgm:spPr/>
      <dgm:t>
        <a:bodyPr/>
        <a:lstStyle/>
        <a:p>
          <a:endParaRPr lang="es-CO" dirty="0"/>
        </a:p>
      </dgm:t>
    </dgm:pt>
    <dgm:pt modelId="{08A7870F-2D1D-47B5-9270-60F1A764F3D6}">
      <dgm:prSet phldrT="[Texto]" custT="1"/>
      <dgm:spPr/>
      <dgm:t>
        <a:bodyPr/>
        <a:lstStyle/>
        <a:p>
          <a:r>
            <a:rPr lang="es-CO" sz="1200" dirty="0" smtClean="0">
              <a:latin typeface="Arial Narrow" pitchFamily="34" charset="0"/>
            </a:rPr>
            <a:t>DERECHO DEL SER HUMANO</a:t>
          </a:r>
          <a:endParaRPr lang="es-CO" sz="1200" dirty="0">
            <a:latin typeface="Arial Narrow" pitchFamily="34" charset="0"/>
          </a:endParaRPr>
        </a:p>
      </dgm:t>
    </dgm:pt>
    <dgm:pt modelId="{416B5145-CFE6-449C-9BF3-5FC2A646CD41}" type="parTrans" cxnId="{5F77A4D9-0E80-40DC-8225-CE8F7B086380}">
      <dgm:prSet/>
      <dgm:spPr/>
      <dgm:t>
        <a:bodyPr/>
        <a:lstStyle/>
        <a:p>
          <a:endParaRPr lang="es-CO"/>
        </a:p>
      </dgm:t>
    </dgm:pt>
    <dgm:pt modelId="{E5EE4F51-A374-42D0-AE5E-F34F30536D2A}" type="sibTrans" cxnId="{5F77A4D9-0E80-40DC-8225-CE8F7B086380}">
      <dgm:prSet/>
      <dgm:spPr/>
      <dgm:t>
        <a:bodyPr/>
        <a:lstStyle/>
        <a:p>
          <a:endParaRPr lang="es-CO" dirty="0"/>
        </a:p>
      </dgm:t>
    </dgm:pt>
    <dgm:pt modelId="{40ED5A9F-D6EF-475E-B335-2A67275DEC60}">
      <dgm:prSet phldrT="[Texto]" custT="1"/>
      <dgm:spPr/>
      <dgm:t>
        <a:bodyPr/>
        <a:lstStyle/>
        <a:p>
          <a:r>
            <a:rPr lang="es-CO" sz="1200" dirty="0" smtClean="0">
              <a:latin typeface="Arial Narrow" pitchFamily="34" charset="0"/>
            </a:rPr>
            <a:t>PRACTICA </a:t>
          </a:r>
          <a:r>
            <a:rPr lang="es-CO" sz="1200" b="1" dirty="0" smtClean="0">
              <a:solidFill>
                <a:schemeClr val="tx1">
                  <a:lumMod val="85000"/>
                  <a:lumOff val="15000"/>
                </a:schemeClr>
              </a:solidFill>
              <a:latin typeface="Arial Narrow" pitchFamily="34" charset="0"/>
            </a:rPr>
            <a:t>SOCIAL</a:t>
          </a:r>
          <a:endParaRPr lang="es-CO" sz="1200" b="1" dirty="0">
            <a:solidFill>
              <a:schemeClr val="tx1">
                <a:lumMod val="85000"/>
                <a:lumOff val="15000"/>
              </a:schemeClr>
            </a:solidFill>
            <a:latin typeface="Arial Narrow" pitchFamily="34" charset="0"/>
          </a:endParaRPr>
        </a:p>
      </dgm:t>
    </dgm:pt>
    <dgm:pt modelId="{FB7F2058-1445-41CE-9854-B6A448E1DCD7}" type="parTrans" cxnId="{473F762C-2726-4109-9737-F5B1D532F658}">
      <dgm:prSet/>
      <dgm:spPr/>
      <dgm:t>
        <a:bodyPr/>
        <a:lstStyle/>
        <a:p>
          <a:endParaRPr lang="es-CO"/>
        </a:p>
      </dgm:t>
    </dgm:pt>
    <dgm:pt modelId="{4F8B206D-C5A2-4CF5-BD7F-7F19938D9806}" type="sibTrans" cxnId="{473F762C-2726-4109-9737-F5B1D532F658}">
      <dgm:prSet/>
      <dgm:spPr/>
      <dgm:t>
        <a:bodyPr/>
        <a:lstStyle/>
        <a:p>
          <a:endParaRPr lang="es-CO" dirty="0"/>
        </a:p>
      </dgm:t>
    </dgm:pt>
    <dgm:pt modelId="{68DF8951-F1BA-4BD7-9D16-97850B9A0620}" type="pres">
      <dgm:prSet presAssocID="{25273138-BB09-4842-9BEB-3523E911F6BE}" presName="Name0" presStyleCnt="0">
        <dgm:presLayoutVars>
          <dgm:chMax val="1"/>
          <dgm:dir/>
          <dgm:animLvl val="ctr"/>
          <dgm:resizeHandles val="exact"/>
        </dgm:presLayoutVars>
      </dgm:prSet>
      <dgm:spPr/>
      <dgm:t>
        <a:bodyPr/>
        <a:lstStyle/>
        <a:p>
          <a:endParaRPr lang="es-CO"/>
        </a:p>
      </dgm:t>
    </dgm:pt>
    <dgm:pt modelId="{E5889C1E-34AF-4D78-8CA0-35375C68232F}" type="pres">
      <dgm:prSet presAssocID="{5DA5D18A-A7E9-4285-A917-14F77FDA923A}" presName="centerShape" presStyleLbl="node0" presStyleIdx="0" presStyleCnt="1"/>
      <dgm:spPr/>
      <dgm:t>
        <a:bodyPr/>
        <a:lstStyle/>
        <a:p>
          <a:endParaRPr lang="es-CO"/>
        </a:p>
      </dgm:t>
    </dgm:pt>
    <dgm:pt modelId="{BA95C26B-D679-4650-BD76-F1CA422E3DDA}" type="pres">
      <dgm:prSet presAssocID="{46A9533A-C99C-47EE-BC6F-C0AEBA10F3FB}" presName="node" presStyleLbl="node1" presStyleIdx="0" presStyleCnt="4" custScaleX="122507">
        <dgm:presLayoutVars>
          <dgm:bulletEnabled val="1"/>
        </dgm:presLayoutVars>
      </dgm:prSet>
      <dgm:spPr/>
      <dgm:t>
        <a:bodyPr/>
        <a:lstStyle/>
        <a:p>
          <a:endParaRPr lang="es-CO"/>
        </a:p>
      </dgm:t>
    </dgm:pt>
    <dgm:pt modelId="{F982FB61-7794-4AC7-85CB-5A6D6AD9F0AB}" type="pres">
      <dgm:prSet presAssocID="{46A9533A-C99C-47EE-BC6F-C0AEBA10F3FB}" presName="dummy" presStyleCnt="0"/>
      <dgm:spPr/>
    </dgm:pt>
    <dgm:pt modelId="{5A938834-2267-4EA6-B266-6E7DCF5F06AB}" type="pres">
      <dgm:prSet presAssocID="{5674118C-15C4-4F2C-BFCB-93647CC00F80}" presName="sibTrans" presStyleLbl="sibTrans2D1" presStyleIdx="0" presStyleCnt="4"/>
      <dgm:spPr/>
      <dgm:t>
        <a:bodyPr/>
        <a:lstStyle/>
        <a:p>
          <a:endParaRPr lang="es-CO"/>
        </a:p>
      </dgm:t>
    </dgm:pt>
    <dgm:pt modelId="{C394B41C-B7D5-434C-8E5B-FE7D9E3630E4}" type="pres">
      <dgm:prSet presAssocID="{5D47BCF0-0606-4C21-A34E-960B57B2F962}" presName="node" presStyleLbl="node1" presStyleIdx="1" presStyleCnt="4" custScaleX="134850" custScaleY="109867">
        <dgm:presLayoutVars>
          <dgm:bulletEnabled val="1"/>
        </dgm:presLayoutVars>
      </dgm:prSet>
      <dgm:spPr/>
      <dgm:t>
        <a:bodyPr/>
        <a:lstStyle/>
        <a:p>
          <a:endParaRPr lang="es-CO"/>
        </a:p>
      </dgm:t>
    </dgm:pt>
    <dgm:pt modelId="{8DBB2FBE-6B54-4DB6-995E-CE4C859BF72E}" type="pres">
      <dgm:prSet presAssocID="{5D47BCF0-0606-4C21-A34E-960B57B2F962}" presName="dummy" presStyleCnt="0"/>
      <dgm:spPr/>
    </dgm:pt>
    <dgm:pt modelId="{0E34F1EC-93E6-436E-87C7-8B6FECCF6345}" type="pres">
      <dgm:prSet presAssocID="{C9A60014-FBD8-4A57-B675-41FAC08D866B}" presName="sibTrans" presStyleLbl="sibTrans2D1" presStyleIdx="1" presStyleCnt="4"/>
      <dgm:spPr/>
      <dgm:t>
        <a:bodyPr/>
        <a:lstStyle/>
        <a:p>
          <a:endParaRPr lang="es-CO"/>
        </a:p>
      </dgm:t>
    </dgm:pt>
    <dgm:pt modelId="{3FA46E04-691C-43C9-BA54-F60E08B7C320}" type="pres">
      <dgm:prSet presAssocID="{08A7870F-2D1D-47B5-9270-60F1A764F3D6}" presName="node" presStyleLbl="node1" presStyleIdx="2" presStyleCnt="4" custScaleX="125557" custRadScaleRad="99285" custRadScaleInc="1935">
        <dgm:presLayoutVars>
          <dgm:bulletEnabled val="1"/>
        </dgm:presLayoutVars>
      </dgm:prSet>
      <dgm:spPr/>
      <dgm:t>
        <a:bodyPr/>
        <a:lstStyle/>
        <a:p>
          <a:endParaRPr lang="es-CO"/>
        </a:p>
      </dgm:t>
    </dgm:pt>
    <dgm:pt modelId="{F7B62296-2DE6-4546-A1D2-874F2B6EF05B}" type="pres">
      <dgm:prSet presAssocID="{08A7870F-2D1D-47B5-9270-60F1A764F3D6}" presName="dummy" presStyleCnt="0"/>
      <dgm:spPr/>
    </dgm:pt>
    <dgm:pt modelId="{D1FCF4D1-83A6-4771-8BF2-BC6D18F93923}" type="pres">
      <dgm:prSet presAssocID="{E5EE4F51-A374-42D0-AE5E-F34F30536D2A}" presName="sibTrans" presStyleLbl="sibTrans2D1" presStyleIdx="2" presStyleCnt="4"/>
      <dgm:spPr/>
      <dgm:t>
        <a:bodyPr/>
        <a:lstStyle/>
        <a:p>
          <a:endParaRPr lang="es-CO"/>
        </a:p>
      </dgm:t>
    </dgm:pt>
    <dgm:pt modelId="{DF9F4147-62BF-4155-80D4-C1BCEAA2212D}" type="pres">
      <dgm:prSet presAssocID="{40ED5A9F-D6EF-475E-B335-2A67275DEC60}" presName="node" presStyleLbl="node1" presStyleIdx="3" presStyleCnt="4" custScaleX="121373">
        <dgm:presLayoutVars>
          <dgm:bulletEnabled val="1"/>
        </dgm:presLayoutVars>
      </dgm:prSet>
      <dgm:spPr/>
      <dgm:t>
        <a:bodyPr/>
        <a:lstStyle/>
        <a:p>
          <a:endParaRPr lang="es-CO"/>
        </a:p>
      </dgm:t>
    </dgm:pt>
    <dgm:pt modelId="{F3969DE9-BA24-42FC-9AF9-D30AE6182DEF}" type="pres">
      <dgm:prSet presAssocID="{40ED5A9F-D6EF-475E-B335-2A67275DEC60}" presName="dummy" presStyleCnt="0"/>
      <dgm:spPr/>
    </dgm:pt>
    <dgm:pt modelId="{33A144B1-82B2-4081-B738-1F5BDF135E60}" type="pres">
      <dgm:prSet presAssocID="{4F8B206D-C5A2-4CF5-BD7F-7F19938D9806}" presName="sibTrans" presStyleLbl="sibTrans2D1" presStyleIdx="3" presStyleCnt="4"/>
      <dgm:spPr/>
      <dgm:t>
        <a:bodyPr/>
        <a:lstStyle/>
        <a:p>
          <a:endParaRPr lang="es-CO"/>
        </a:p>
      </dgm:t>
    </dgm:pt>
  </dgm:ptLst>
  <dgm:cxnLst>
    <dgm:cxn modelId="{324C1C16-A51D-480E-BF83-7147EDB7E7B1}" type="presOf" srcId="{4F8B206D-C5A2-4CF5-BD7F-7F19938D9806}" destId="{33A144B1-82B2-4081-B738-1F5BDF135E60}" srcOrd="0" destOrd="0" presId="urn:microsoft.com/office/officeart/2005/8/layout/radial6"/>
    <dgm:cxn modelId="{A9E9D242-A2A7-4CD6-9D5B-6D68729C758E}" type="presOf" srcId="{C9A60014-FBD8-4A57-B675-41FAC08D866B}" destId="{0E34F1EC-93E6-436E-87C7-8B6FECCF6345}" srcOrd="0" destOrd="0" presId="urn:microsoft.com/office/officeart/2005/8/layout/radial6"/>
    <dgm:cxn modelId="{83DEF82E-7B0E-4007-81FA-4815569624D8}" type="presOf" srcId="{25273138-BB09-4842-9BEB-3523E911F6BE}" destId="{68DF8951-F1BA-4BD7-9D16-97850B9A0620}" srcOrd="0" destOrd="0" presId="urn:microsoft.com/office/officeart/2005/8/layout/radial6"/>
    <dgm:cxn modelId="{752BB413-C3B8-4148-9176-832EA11D182B}" type="presOf" srcId="{08A7870F-2D1D-47B5-9270-60F1A764F3D6}" destId="{3FA46E04-691C-43C9-BA54-F60E08B7C320}" srcOrd="0" destOrd="0" presId="urn:microsoft.com/office/officeart/2005/8/layout/radial6"/>
    <dgm:cxn modelId="{6104AF39-A8B6-4B33-85C7-9E777113C22B}" type="presOf" srcId="{40ED5A9F-D6EF-475E-B335-2A67275DEC60}" destId="{DF9F4147-62BF-4155-80D4-C1BCEAA2212D}" srcOrd="0" destOrd="0" presId="urn:microsoft.com/office/officeart/2005/8/layout/radial6"/>
    <dgm:cxn modelId="{E9BACCF0-3B4F-431A-8A3D-544317008DA5}" type="presOf" srcId="{E5EE4F51-A374-42D0-AE5E-F34F30536D2A}" destId="{D1FCF4D1-83A6-4771-8BF2-BC6D18F93923}" srcOrd="0" destOrd="0" presId="urn:microsoft.com/office/officeart/2005/8/layout/radial6"/>
    <dgm:cxn modelId="{5F77A4D9-0E80-40DC-8225-CE8F7B086380}" srcId="{5DA5D18A-A7E9-4285-A917-14F77FDA923A}" destId="{08A7870F-2D1D-47B5-9270-60F1A764F3D6}" srcOrd="2" destOrd="0" parTransId="{416B5145-CFE6-449C-9BF3-5FC2A646CD41}" sibTransId="{E5EE4F51-A374-42D0-AE5E-F34F30536D2A}"/>
    <dgm:cxn modelId="{473F762C-2726-4109-9737-F5B1D532F658}" srcId="{5DA5D18A-A7E9-4285-A917-14F77FDA923A}" destId="{40ED5A9F-D6EF-475E-B335-2A67275DEC60}" srcOrd="3" destOrd="0" parTransId="{FB7F2058-1445-41CE-9854-B6A448E1DCD7}" sibTransId="{4F8B206D-C5A2-4CF5-BD7F-7F19938D9806}"/>
    <dgm:cxn modelId="{1246BFF2-C33F-4BCA-98C5-9148EF668BEC}" srcId="{25273138-BB09-4842-9BEB-3523E911F6BE}" destId="{5DA5D18A-A7E9-4285-A917-14F77FDA923A}" srcOrd="0" destOrd="0" parTransId="{CA85F73F-572A-4A5E-8957-513F3AEE7811}" sibTransId="{4C28F805-6F95-4E98-9920-A200A87AC7D9}"/>
    <dgm:cxn modelId="{BED45E67-B511-4904-A9AA-B832ADDCB5C2}" type="presOf" srcId="{5DA5D18A-A7E9-4285-A917-14F77FDA923A}" destId="{E5889C1E-34AF-4D78-8CA0-35375C68232F}" srcOrd="0" destOrd="0" presId="urn:microsoft.com/office/officeart/2005/8/layout/radial6"/>
    <dgm:cxn modelId="{83F3A99E-4207-45C8-B46A-531014C99CE2}" srcId="{5DA5D18A-A7E9-4285-A917-14F77FDA923A}" destId="{5D47BCF0-0606-4C21-A34E-960B57B2F962}" srcOrd="1" destOrd="0" parTransId="{5601EA41-E1C5-4BCA-A2CD-91084B7CED13}" sibTransId="{C9A60014-FBD8-4A57-B675-41FAC08D866B}"/>
    <dgm:cxn modelId="{4C0AF68D-0E22-451B-AE3E-09FA8D790DBC}" type="presOf" srcId="{46A9533A-C99C-47EE-BC6F-C0AEBA10F3FB}" destId="{BA95C26B-D679-4650-BD76-F1CA422E3DDA}" srcOrd="0" destOrd="0" presId="urn:microsoft.com/office/officeart/2005/8/layout/radial6"/>
    <dgm:cxn modelId="{BF9E69B5-5C81-4B50-B9F3-6C34A74ABA08}" type="presOf" srcId="{5D47BCF0-0606-4C21-A34E-960B57B2F962}" destId="{C394B41C-B7D5-434C-8E5B-FE7D9E3630E4}" srcOrd="0" destOrd="0" presId="urn:microsoft.com/office/officeart/2005/8/layout/radial6"/>
    <dgm:cxn modelId="{4E20C96B-AD30-4BA4-9401-1F44B6FA7524}" type="presOf" srcId="{5674118C-15C4-4F2C-BFCB-93647CC00F80}" destId="{5A938834-2267-4EA6-B266-6E7DCF5F06AB}" srcOrd="0" destOrd="0" presId="urn:microsoft.com/office/officeart/2005/8/layout/radial6"/>
    <dgm:cxn modelId="{D97046ED-B18B-4F34-B390-0FF226DB6433}" srcId="{5DA5D18A-A7E9-4285-A917-14F77FDA923A}" destId="{46A9533A-C99C-47EE-BC6F-C0AEBA10F3FB}" srcOrd="0" destOrd="0" parTransId="{C424C04C-6D3F-4E07-979C-B4A027E9B96B}" sibTransId="{5674118C-15C4-4F2C-BFCB-93647CC00F80}"/>
    <dgm:cxn modelId="{ECE50F9C-1653-4C4A-B1CC-9B9BF70369FF}" type="presParOf" srcId="{68DF8951-F1BA-4BD7-9D16-97850B9A0620}" destId="{E5889C1E-34AF-4D78-8CA0-35375C68232F}" srcOrd="0" destOrd="0" presId="urn:microsoft.com/office/officeart/2005/8/layout/radial6"/>
    <dgm:cxn modelId="{953E5BFF-9627-454C-B42A-699FD414D091}" type="presParOf" srcId="{68DF8951-F1BA-4BD7-9D16-97850B9A0620}" destId="{BA95C26B-D679-4650-BD76-F1CA422E3DDA}" srcOrd="1" destOrd="0" presId="urn:microsoft.com/office/officeart/2005/8/layout/radial6"/>
    <dgm:cxn modelId="{83DBC642-915A-40E1-B793-B788E260CE68}" type="presParOf" srcId="{68DF8951-F1BA-4BD7-9D16-97850B9A0620}" destId="{F982FB61-7794-4AC7-85CB-5A6D6AD9F0AB}" srcOrd="2" destOrd="0" presId="urn:microsoft.com/office/officeart/2005/8/layout/radial6"/>
    <dgm:cxn modelId="{F7572EE1-3843-40C9-8517-35AB97367069}" type="presParOf" srcId="{68DF8951-F1BA-4BD7-9D16-97850B9A0620}" destId="{5A938834-2267-4EA6-B266-6E7DCF5F06AB}" srcOrd="3" destOrd="0" presId="urn:microsoft.com/office/officeart/2005/8/layout/radial6"/>
    <dgm:cxn modelId="{B32220E1-B3D4-4F9D-8798-B860004C96D7}" type="presParOf" srcId="{68DF8951-F1BA-4BD7-9D16-97850B9A0620}" destId="{C394B41C-B7D5-434C-8E5B-FE7D9E3630E4}" srcOrd="4" destOrd="0" presId="urn:microsoft.com/office/officeart/2005/8/layout/radial6"/>
    <dgm:cxn modelId="{A524C5B0-FA15-45FF-9D82-7C83D38DBBA1}" type="presParOf" srcId="{68DF8951-F1BA-4BD7-9D16-97850B9A0620}" destId="{8DBB2FBE-6B54-4DB6-995E-CE4C859BF72E}" srcOrd="5" destOrd="0" presId="urn:microsoft.com/office/officeart/2005/8/layout/radial6"/>
    <dgm:cxn modelId="{B9E6FBA5-63BA-4D2F-9FCC-83C00EF02907}" type="presParOf" srcId="{68DF8951-F1BA-4BD7-9D16-97850B9A0620}" destId="{0E34F1EC-93E6-436E-87C7-8B6FECCF6345}" srcOrd="6" destOrd="0" presId="urn:microsoft.com/office/officeart/2005/8/layout/radial6"/>
    <dgm:cxn modelId="{1E008424-883A-4012-BD69-84CF23E3DA17}" type="presParOf" srcId="{68DF8951-F1BA-4BD7-9D16-97850B9A0620}" destId="{3FA46E04-691C-43C9-BA54-F60E08B7C320}" srcOrd="7" destOrd="0" presId="urn:microsoft.com/office/officeart/2005/8/layout/radial6"/>
    <dgm:cxn modelId="{115CCA94-D9C0-453A-B38B-5BBB6FAFC7CF}" type="presParOf" srcId="{68DF8951-F1BA-4BD7-9D16-97850B9A0620}" destId="{F7B62296-2DE6-4546-A1D2-874F2B6EF05B}" srcOrd="8" destOrd="0" presId="urn:microsoft.com/office/officeart/2005/8/layout/radial6"/>
    <dgm:cxn modelId="{E842993A-83E5-4067-A2D8-8CC0B80977E9}" type="presParOf" srcId="{68DF8951-F1BA-4BD7-9D16-97850B9A0620}" destId="{D1FCF4D1-83A6-4771-8BF2-BC6D18F93923}" srcOrd="9" destOrd="0" presId="urn:microsoft.com/office/officeart/2005/8/layout/radial6"/>
    <dgm:cxn modelId="{203F3B23-8003-4B81-B485-FE21BEC74FF7}" type="presParOf" srcId="{68DF8951-F1BA-4BD7-9D16-97850B9A0620}" destId="{DF9F4147-62BF-4155-80D4-C1BCEAA2212D}" srcOrd="10" destOrd="0" presId="urn:microsoft.com/office/officeart/2005/8/layout/radial6"/>
    <dgm:cxn modelId="{314C6D9C-E214-485E-91F0-DE2B2C1851C3}" type="presParOf" srcId="{68DF8951-F1BA-4BD7-9D16-97850B9A0620}" destId="{F3969DE9-BA24-42FC-9AF9-D30AE6182DEF}" srcOrd="11" destOrd="0" presId="urn:microsoft.com/office/officeart/2005/8/layout/radial6"/>
    <dgm:cxn modelId="{4F6BA447-5DA2-476E-9712-2EA140F7867B}" type="presParOf" srcId="{68DF8951-F1BA-4BD7-9D16-97850B9A0620}" destId="{33A144B1-82B2-4081-B738-1F5BDF135E60}"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D037CE1-66D6-41DB-B909-3CA12A487231}" type="doc">
      <dgm:prSet loTypeId="urn:microsoft.com/office/officeart/2005/8/layout/radial5" loCatId="relationship" qsTypeId="urn:microsoft.com/office/officeart/2005/8/quickstyle/3d5" qsCatId="3D" csTypeId="urn:microsoft.com/office/officeart/2005/8/colors/colorful3" csCatId="colorful" phldr="1"/>
      <dgm:spPr/>
      <dgm:t>
        <a:bodyPr/>
        <a:lstStyle/>
        <a:p>
          <a:endParaRPr lang="es-CO"/>
        </a:p>
      </dgm:t>
    </dgm:pt>
    <dgm:pt modelId="{2D488DAC-BB45-4EBE-BDFF-6A508048C6D7}">
      <dgm:prSet phldrT="[Texto]" custT="1"/>
      <dgm:spPr/>
      <dgm:t>
        <a:bodyPr/>
        <a:lstStyle/>
        <a:p>
          <a:r>
            <a:rPr lang="es-CO" sz="1100" dirty="0" smtClean="0">
              <a:latin typeface="Arial Narrow" pitchFamily="34" charset="0"/>
            </a:rPr>
            <a:t>PROPOSITOS</a:t>
          </a:r>
          <a:endParaRPr lang="es-CO" sz="1100" dirty="0">
            <a:latin typeface="Arial Narrow" pitchFamily="34" charset="0"/>
          </a:endParaRPr>
        </a:p>
      </dgm:t>
    </dgm:pt>
    <dgm:pt modelId="{965636F7-E478-4419-B53D-17DBF5AB8340}" type="parTrans" cxnId="{CBF5A974-D3CC-4E4A-8430-0B56A59C2696}">
      <dgm:prSet/>
      <dgm:spPr/>
      <dgm:t>
        <a:bodyPr/>
        <a:lstStyle/>
        <a:p>
          <a:endParaRPr lang="es-CO"/>
        </a:p>
      </dgm:t>
    </dgm:pt>
    <dgm:pt modelId="{2BFADE84-1160-4DB4-AC59-AF6275E97BCC}" type="sibTrans" cxnId="{CBF5A974-D3CC-4E4A-8430-0B56A59C2696}">
      <dgm:prSet/>
      <dgm:spPr/>
      <dgm:t>
        <a:bodyPr/>
        <a:lstStyle/>
        <a:p>
          <a:endParaRPr lang="es-CO"/>
        </a:p>
      </dgm:t>
    </dgm:pt>
    <dgm:pt modelId="{C4675F16-BA96-4F04-9038-9125EA4FBD43}">
      <dgm:prSet phldrT="[Texto]" custT="1"/>
      <dgm:spPr/>
      <dgm:t>
        <a:bodyPr/>
        <a:lstStyle/>
        <a:p>
          <a:r>
            <a:rPr lang="es-CO" sz="1050" b="1" dirty="0" smtClean="0">
              <a:solidFill>
                <a:schemeClr val="tx1">
                  <a:lumMod val="85000"/>
                  <a:lumOff val="15000"/>
                </a:schemeClr>
              </a:solidFill>
              <a:latin typeface="Arial Narrow" pitchFamily="34" charset="0"/>
            </a:rPr>
            <a:t>CONTEXTO SOCIOCULTURAL</a:t>
          </a:r>
          <a:endParaRPr lang="es-CO" sz="1050" b="1" dirty="0">
            <a:solidFill>
              <a:schemeClr val="tx1">
                <a:lumMod val="85000"/>
                <a:lumOff val="15000"/>
              </a:schemeClr>
            </a:solidFill>
            <a:latin typeface="Arial Narrow" pitchFamily="34" charset="0"/>
          </a:endParaRPr>
        </a:p>
      </dgm:t>
    </dgm:pt>
    <dgm:pt modelId="{74A96061-8C7D-459C-B7D4-D39518D84C34}" type="parTrans" cxnId="{389F484A-BF4A-43A2-B6BD-17FEF20B19AA}">
      <dgm:prSet/>
      <dgm:spPr/>
      <dgm:t>
        <a:bodyPr/>
        <a:lstStyle/>
        <a:p>
          <a:endParaRPr lang="es-CO" dirty="0"/>
        </a:p>
      </dgm:t>
    </dgm:pt>
    <dgm:pt modelId="{D42C7BD8-C4D6-4ABD-9895-FA6804E5A2CB}" type="sibTrans" cxnId="{389F484A-BF4A-43A2-B6BD-17FEF20B19AA}">
      <dgm:prSet/>
      <dgm:spPr/>
      <dgm:t>
        <a:bodyPr/>
        <a:lstStyle/>
        <a:p>
          <a:endParaRPr lang="es-CO"/>
        </a:p>
      </dgm:t>
    </dgm:pt>
    <dgm:pt modelId="{ED1BA3C2-29E0-4AD7-80E5-8B0D3A47C67D}">
      <dgm:prSet phldrT="[Texto]" custT="1"/>
      <dgm:spPr/>
      <dgm:t>
        <a:bodyPr/>
        <a:lstStyle/>
        <a:p>
          <a:r>
            <a:rPr lang="es-CO" sz="1100" dirty="0" smtClean="0">
              <a:latin typeface="Arial Narrow" pitchFamily="34" charset="0"/>
            </a:rPr>
            <a:t>SABERES</a:t>
          </a:r>
          <a:endParaRPr lang="es-CO" sz="1100" dirty="0">
            <a:latin typeface="Arial Narrow" pitchFamily="34" charset="0"/>
          </a:endParaRPr>
        </a:p>
      </dgm:t>
    </dgm:pt>
    <dgm:pt modelId="{9EA93D55-7E37-4AAC-8EC2-EBE99F9A2F37}" type="parTrans" cxnId="{923BA6E9-F71F-4686-9710-33992EBF0985}">
      <dgm:prSet/>
      <dgm:spPr/>
      <dgm:t>
        <a:bodyPr/>
        <a:lstStyle/>
        <a:p>
          <a:endParaRPr lang="es-CO" dirty="0"/>
        </a:p>
      </dgm:t>
    </dgm:pt>
    <dgm:pt modelId="{44F3D0DB-0720-4247-8BE9-96944EAA4324}" type="sibTrans" cxnId="{923BA6E9-F71F-4686-9710-33992EBF0985}">
      <dgm:prSet/>
      <dgm:spPr/>
      <dgm:t>
        <a:bodyPr/>
        <a:lstStyle/>
        <a:p>
          <a:endParaRPr lang="es-CO"/>
        </a:p>
      </dgm:t>
    </dgm:pt>
    <dgm:pt modelId="{044E8291-6CDB-408C-8D5C-EE530BA3A68C}">
      <dgm:prSet phldrT="[Texto]" custT="1"/>
      <dgm:spPr/>
      <dgm:t>
        <a:bodyPr/>
        <a:lstStyle/>
        <a:p>
          <a:r>
            <a:rPr lang="es-CO" sz="1100" dirty="0" smtClean="0">
              <a:latin typeface="Arial Narrow" pitchFamily="34" charset="0"/>
            </a:rPr>
            <a:t>SUJETOS</a:t>
          </a:r>
          <a:endParaRPr lang="es-CO" sz="1100" dirty="0">
            <a:latin typeface="Arial Narrow" pitchFamily="34" charset="0"/>
          </a:endParaRPr>
        </a:p>
      </dgm:t>
    </dgm:pt>
    <dgm:pt modelId="{E3C9C170-F11A-49F6-8B97-638707661E80}" type="parTrans" cxnId="{A0921B99-842F-4CD9-A0E5-AA46A3B2E3BF}">
      <dgm:prSet/>
      <dgm:spPr/>
      <dgm:t>
        <a:bodyPr/>
        <a:lstStyle/>
        <a:p>
          <a:endParaRPr lang="es-CO" dirty="0"/>
        </a:p>
      </dgm:t>
    </dgm:pt>
    <dgm:pt modelId="{1D94165C-5DDC-4B88-B50C-DEDD4AB6AB47}" type="sibTrans" cxnId="{A0921B99-842F-4CD9-A0E5-AA46A3B2E3BF}">
      <dgm:prSet/>
      <dgm:spPr/>
      <dgm:t>
        <a:bodyPr/>
        <a:lstStyle/>
        <a:p>
          <a:endParaRPr lang="es-CO"/>
        </a:p>
      </dgm:t>
    </dgm:pt>
    <dgm:pt modelId="{5ABBEB0E-DF63-4C16-A4B3-17A147097549}">
      <dgm:prSet phldrT="[Texto]" custT="1"/>
      <dgm:spPr/>
      <dgm:t>
        <a:bodyPr/>
        <a:lstStyle/>
        <a:p>
          <a:r>
            <a:rPr lang="es-CO" sz="1100" dirty="0" smtClean="0">
              <a:latin typeface="Arial Narrow" pitchFamily="34" charset="0"/>
            </a:rPr>
            <a:t>PRACTICAS CULTURALES</a:t>
          </a:r>
          <a:endParaRPr lang="es-CO" sz="1100" dirty="0">
            <a:latin typeface="Arial Narrow" pitchFamily="34" charset="0"/>
          </a:endParaRPr>
        </a:p>
      </dgm:t>
    </dgm:pt>
    <dgm:pt modelId="{B9AA0A0D-0835-4E7F-B5F0-67328BA0549E}" type="parTrans" cxnId="{EAC38ECE-1245-44A9-8781-FA72F3C9D3FF}">
      <dgm:prSet/>
      <dgm:spPr/>
      <dgm:t>
        <a:bodyPr/>
        <a:lstStyle/>
        <a:p>
          <a:endParaRPr lang="es-CO" dirty="0"/>
        </a:p>
      </dgm:t>
    </dgm:pt>
    <dgm:pt modelId="{D20AAD2E-544B-4A30-8F41-1697E1AC94C2}" type="sibTrans" cxnId="{EAC38ECE-1245-44A9-8781-FA72F3C9D3FF}">
      <dgm:prSet/>
      <dgm:spPr/>
      <dgm:t>
        <a:bodyPr/>
        <a:lstStyle/>
        <a:p>
          <a:endParaRPr lang="es-CO"/>
        </a:p>
      </dgm:t>
    </dgm:pt>
    <dgm:pt modelId="{13142100-F12B-4E8D-B6EB-AAE5D9CC883F}" type="pres">
      <dgm:prSet presAssocID="{8D037CE1-66D6-41DB-B909-3CA12A487231}" presName="Name0" presStyleCnt="0">
        <dgm:presLayoutVars>
          <dgm:chMax val="1"/>
          <dgm:dir/>
          <dgm:animLvl val="ctr"/>
          <dgm:resizeHandles val="exact"/>
        </dgm:presLayoutVars>
      </dgm:prSet>
      <dgm:spPr/>
      <dgm:t>
        <a:bodyPr/>
        <a:lstStyle/>
        <a:p>
          <a:endParaRPr lang="es-CO"/>
        </a:p>
      </dgm:t>
    </dgm:pt>
    <dgm:pt modelId="{E55C448D-B672-40B6-AD40-BBC4DE6CE47B}" type="pres">
      <dgm:prSet presAssocID="{2D488DAC-BB45-4EBE-BDFF-6A508048C6D7}" presName="centerShape" presStyleLbl="node0" presStyleIdx="0" presStyleCnt="1" custScaleX="125468"/>
      <dgm:spPr/>
      <dgm:t>
        <a:bodyPr/>
        <a:lstStyle/>
        <a:p>
          <a:endParaRPr lang="es-CO"/>
        </a:p>
      </dgm:t>
    </dgm:pt>
    <dgm:pt modelId="{62FC23C3-1A24-4AE4-B2E4-A832681B0210}" type="pres">
      <dgm:prSet presAssocID="{74A96061-8C7D-459C-B7D4-D39518D84C34}" presName="parTrans" presStyleLbl="sibTrans2D1" presStyleIdx="0" presStyleCnt="4"/>
      <dgm:spPr/>
      <dgm:t>
        <a:bodyPr/>
        <a:lstStyle/>
        <a:p>
          <a:endParaRPr lang="es-CO"/>
        </a:p>
      </dgm:t>
    </dgm:pt>
    <dgm:pt modelId="{065F4482-307D-4CE8-B629-DAEFF2E2F107}" type="pres">
      <dgm:prSet presAssocID="{74A96061-8C7D-459C-B7D4-D39518D84C34}" presName="connectorText" presStyleLbl="sibTrans2D1" presStyleIdx="0" presStyleCnt="4"/>
      <dgm:spPr/>
      <dgm:t>
        <a:bodyPr/>
        <a:lstStyle/>
        <a:p>
          <a:endParaRPr lang="es-CO"/>
        </a:p>
      </dgm:t>
    </dgm:pt>
    <dgm:pt modelId="{1D5AEF3D-045A-44F1-BEC9-6AE9F3F89CCA}" type="pres">
      <dgm:prSet presAssocID="{C4675F16-BA96-4F04-9038-9125EA4FBD43}" presName="node" presStyleLbl="node1" presStyleIdx="0" presStyleCnt="4" custScaleX="152625">
        <dgm:presLayoutVars>
          <dgm:bulletEnabled val="1"/>
        </dgm:presLayoutVars>
      </dgm:prSet>
      <dgm:spPr/>
      <dgm:t>
        <a:bodyPr/>
        <a:lstStyle/>
        <a:p>
          <a:endParaRPr lang="es-CO"/>
        </a:p>
      </dgm:t>
    </dgm:pt>
    <dgm:pt modelId="{FCCE262C-C361-4783-A0D3-F689CB7D4657}" type="pres">
      <dgm:prSet presAssocID="{9EA93D55-7E37-4AAC-8EC2-EBE99F9A2F37}" presName="parTrans" presStyleLbl="sibTrans2D1" presStyleIdx="1" presStyleCnt="4"/>
      <dgm:spPr/>
      <dgm:t>
        <a:bodyPr/>
        <a:lstStyle/>
        <a:p>
          <a:endParaRPr lang="es-CO"/>
        </a:p>
      </dgm:t>
    </dgm:pt>
    <dgm:pt modelId="{7041C4DD-899E-4A63-92BA-F21B51CD087A}" type="pres">
      <dgm:prSet presAssocID="{9EA93D55-7E37-4AAC-8EC2-EBE99F9A2F37}" presName="connectorText" presStyleLbl="sibTrans2D1" presStyleIdx="1" presStyleCnt="4"/>
      <dgm:spPr/>
      <dgm:t>
        <a:bodyPr/>
        <a:lstStyle/>
        <a:p>
          <a:endParaRPr lang="es-CO"/>
        </a:p>
      </dgm:t>
    </dgm:pt>
    <dgm:pt modelId="{E9FB6178-28D2-418E-A708-9D1F504FA886}" type="pres">
      <dgm:prSet presAssocID="{ED1BA3C2-29E0-4AD7-80E5-8B0D3A47C67D}" presName="node" presStyleLbl="node1" presStyleIdx="1" presStyleCnt="4" custScaleX="109645">
        <dgm:presLayoutVars>
          <dgm:bulletEnabled val="1"/>
        </dgm:presLayoutVars>
      </dgm:prSet>
      <dgm:spPr/>
      <dgm:t>
        <a:bodyPr/>
        <a:lstStyle/>
        <a:p>
          <a:endParaRPr lang="es-CO"/>
        </a:p>
      </dgm:t>
    </dgm:pt>
    <dgm:pt modelId="{FEC6BF1D-6730-4BC6-82D9-85051ED3A3AB}" type="pres">
      <dgm:prSet presAssocID="{E3C9C170-F11A-49F6-8B97-638707661E80}" presName="parTrans" presStyleLbl="sibTrans2D1" presStyleIdx="2" presStyleCnt="4" custLinFactNeighborX="9121" custLinFactNeighborY="-14428"/>
      <dgm:spPr/>
      <dgm:t>
        <a:bodyPr/>
        <a:lstStyle/>
        <a:p>
          <a:endParaRPr lang="es-CO"/>
        </a:p>
      </dgm:t>
    </dgm:pt>
    <dgm:pt modelId="{EE1E6EAC-05C7-4250-B329-EC0A824F5E67}" type="pres">
      <dgm:prSet presAssocID="{E3C9C170-F11A-49F6-8B97-638707661E80}" presName="connectorText" presStyleLbl="sibTrans2D1" presStyleIdx="2" presStyleCnt="4"/>
      <dgm:spPr/>
      <dgm:t>
        <a:bodyPr/>
        <a:lstStyle/>
        <a:p>
          <a:endParaRPr lang="es-CO"/>
        </a:p>
      </dgm:t>
    </dgm:pt>
    <dgm:pt modelId="{D735FE0A-CA48-4252-A4CA-195A207D2B92}" type="pres">
      <dgm:prSet presAssocID="{044E8291-6CDB-408C-8D5C-EE530BA3A68C}" presName="node" presStyleLbl="node1" presStyleIdx="2" presStyleCnt="4" custScaleX="157120">
        <dgm:presLayoutVars>
          <dgm:bulletEnabled val="1"/>
        </dgm:presLayoutVars>
      </dgm:prSet>
      <dgm:spPr/>
      <dgm:t>
        <a:bodyPr/>
        <a:lstStyle/>
        <a:p>
          <a:endParaRPr lang="es-CO"/>
        </a:p>
      </dgm:t>
    </dgm:pt>
    <dgm:pt modelId="{4B53F7EC-EE21-48A1-8F0D-7C4ED828E7B2}" type="pres">
      <dgm:prSet presAssocID="{B9AA0A0D-0835-4E7F-B5F0-67328BA0549E}" presName="parTrans" presStyleLbl="sibTrans2D1" presStyleIdx="3" presStyleCnt="4"/>
      <dgm:spPr/>
      <dgm:t>
        <a:bodyPr/>
        <a:lstStyle/>
        <a:p>
          <a:endParaRPr lang="es-CO"/>
        </a:p>
      </dgm:t>
    </dgm:pt>
    <dgm:pt modelId="{4CE9C915-4CA6-4233-A16A-260E75CF9727}" type="pres">
      <dgm:prSet presAssocID="{B9AA0A0D-0835-4E7F-B5F0-67328BA0549E}" presName="connectorText" presStyleLbl="sibTrans2D1" presStyleIdx="3" presStyleCnt="4"/>
      <dgm:spPr/>
      <dgm:t>
        <a:bodyPr/>
        <a:lstStyle/>
        <a:p>
          <a:endParaRPr lang="es-CO"/>
        </a:p>
      </dgm:t>
    </dgm:pt>
    <dgm:pt modelId="{A9C6B2D0-CBD3-4D98-979B-18576E145D62}" type="pres">
      <dgm:prSet presAssocID="{5ABBEB0E-DF63-4C16-A4B3-17A147097549}" presName="node" presStyleLbl="node1" presStyleIdx="3" presStyleCnt="4" custScaleX="132429">
        <dgm:presLayoutVars>
          <dgm:bulletEnabled val="1"/>
        </dgm:presLayoutVars>
      </dgm:prSet>
      <dgm:spPr/>
      <dgm:t>
        <a:bodyPr/>
        <a:lstStyle/>
        <a:p>
          <a:endParaRPr lang="es-CO"/>
        </a:p>
      </dgm:t>
    </dgm:pt>
  </dgm:ptLst>
  <dgm:cxnLst>
    <dgm:cxn modelId="{923BA6E9-F71F-4686-9710-33992EBF0985}" srcId="{2D488DAC-BB45-4EBE-BDFF-6A508048C6D7}" destId="{ED1BA3C2-29E0-4AD7-80E5-8B0D3A47C67D}" srcOrd="1" destOrd="0" parTransId="{9EA93D55-7E37-4AAC-8EC2-EBE99F9A2F37}" sibTransId="{44F3D0DB-0720-4247-8BE9-96944EAA4324}"/>
    <dgm:cxn modelId="{A0921B99-842F-4CD9-A0E5-AA46A3B2E3BF}" srcId="{2D488DAC-BB45-4EBE-BDFF-6A508048C6D7}" destId="{044E8291-6CDB-408C-8D5C-EE530BA3A68C}" srcOrd="2" destOrd="0" parTransId="{E3C9C170-F11A-49F6-8B97-638707661E80}" sibTransId="{1D94165C-5DDC-4B88-B50C-DEDD4AB6AB47}"/>
    <dgm:cxn modelId="{9B3E9634-11BB-4529-8B53-497CD46A012B}" type="presOf" srcId="{E3C9C170-F11A-49F6-8B97-638707661E80}" destId="{EE1E6EAC-05C7-4250-B329-EC0A824F5E67}" srcOrd="1" destOrd="0" presId="urn:microsoft.com/office/officeart/2005/8/layout/radial5"/>
    <dgm:cxn modelId="{1393BBA1-424B-4BEB-861A-05EDC7C9E0FD}" type="presOf" srcId="{ED1BA3C2-29E0-4AD7-80E5-8B0D3A47C67D}" destId="{E9FB6178-28D2-418E-A708-9D1F504FA886}" srcOrd="0" destOrd="0" presId="urn:microsoft.com/office/officeart/2005/8/layout/radial5"/>
    <dgm:cxn modelId="{0B2458D9-ECDE-4094-B5E2-7B0954A53996}" type="presOf" srcId="{74A96061-8C7D-459C-B7D4-D39518D84C34}" destId="{065F4482-307D-4CE8-B629-DAEFF2E2F107}" srcOrd="1" destOrd="0" presId="urn:microsoft.com/office/officeart/2005/8/layout/radial5"/>
    <dgm:cxn modelId="{C7391D0F-50EC-4E63-875B-AFA894C6B00B}" type="presOf" srcId="{B9AA0A0D-0835-4E7F-B5F0-67328BA0549E}" destId="{4B53F7EC-EE21-48A1-8F0D-7C4ED828E7B2}" srcOrd="0" destOrd="0" presId="urn:microsoft.com/office/officeart/2005/8/layout/radial5"/>
    <dgm:cxn modelId="{F3161870-E034-4169-A810-09EB5542B424}" type="presOf" srcId="{5ABBEB0E-DF63-4C16-A4B3-17A147097549}" destId="{A9C6B2D0-CBD3-4D98-979B-18576E145D62}" srcOrd="0" destOrd="0" presId="urn:microsoft.com/office/officeart/2005/8/layout/radial5"/>
    <dgm:cxn modelId="{3EC81918-8349-44F5-9B04-2CD07622CBE1}" type="presOf" srcId="{9EA93D55-7E37-4AAC-8EC2-EBE99F9A2F37}" destId="{FCCE262C-C361-4783-A0D3-F689CB7D4657}" srcOrd="0" destOrd="0" presId="urn:microsoft.com/office/officeart/2005/8/layout/radial5"/>
    <dgm:cxn modelId="{AEFB03D2-F165-4B1D-A272-1A33120A98F2}" type="presOf" srcId="{2D488DAC-BB45-4EBE-BDFF-6A508048C6D7}" destId="{E55C448D-B672-40B6-AD40-BBC4DE6CE47B}" srcOrd="0" destOrd="0" presId="urn:microsoft.com/office/officeart/2005/8/layout/radial5"/>
    <dgm:cxn modelId="{AE326C6B-767C-4063-BEC8-65158136FB48}" type="presOf" srcId="{74A96061-8C7D-459C-B7D4-D39518D84C34}" destId="{62FC23C3-1A24-4AE4-B2E4-A832681B0210}" srcOrd="0" destOrd="0" presId="urn:microsoft.com/office/officeart/2005/8/layout/radial5"/>
    <dgm:cxn modelId="{4643AB40-E866-4C01-B3DA-4F2C58C7DD49}" type="presOf" srcId="{9EA93D55-7E37-4AAC-8EC2-EBE99F9A2F37}" destId="{7041C4DD-899E-4A63-92BA-F21B51CD087A}" srcOrd="1" destOrd="0" presId="urn:microsoft.com/office/officeart/2005/8/layout/radial5"/>
    <dgm:cxn modelId="{389F484A-BF4A-43A2-B6BD-17FEF20B19AA}" srcId="{2D488DAC-BB45-4EBE-BDFF-6A508048C6D7}" destId="{C4675F16-BA96-4F04-9038-9125EA4FBD43}" srcOrd="0" destOrd="0" parTransId="{74A96061-8C7D-459C-B7D4-D39518D84C34}" sibTransId="{D42C7BD8-C4D6-4ABD-9895-FA6804E5A2CB}"/>
    <dgm:cxn modelId="{EAC38ECE-1245-44A9-8781-FA72F3C9D3FF}" srcId="{2D488DAC-BB45-4EBE-BDFF-6A508048C6D7}" destId="{5ABBEB0E-DF63-4C16-A4B3-17A147097549}" srcOrd="3" destOrd="0" parTransId="{B9AA0A0D-0835-4E7F-B5F0-67328BA0549E}" sibTransId="{D20AAD2E-544B-4A30-8F41-1697E1AC94C2}"/>
    <dgm:cxn modelId="{CBF5A974-D3CC-4E4A-8430-0B56A59C2696}" srcId="{8D037CE1-66D6-41DB-B909-3CA12A487231}" destId="{2D488DAC-BB45-4EBE-BDFF-6A508048C6D7}" srcOrd="0" destOrd="0" parTransId="{965636F7-E478-4419-B53D-17DBF5AB8340}" sibTransId="{2BFADE84-1160-4DB4-AC59-AF6275E97BCC}"/>
    <dgm:cxn modelId="{79D15527-ADA2-4AA2-AB7A-201AC4F4631B}" type="presOf" srcId="{C4675F16-BA96-4F04-9038-9125EA4FBD43}" destId="{1D5AEF3D-045A-44F1-BEC9-6AE9F3F89CCA}" srcOrd="0" destOrd="0" presId="urn:microsoft.com/office/officeart/2005/8/layout/radial5"/>
    <dgm:cxn modelId="{380A7E8D-99DE-4DEC-9C80-03A16F4C03DE}" type="presOf" srcId="{E3C9C170-F11A-49F6-8B97-638707661E80}" destId="{FEC6BF1D-6730-4BC6-82D9-85051ED3A3AB}" srcOrd="0" destOrd="0" presId="urn:microsoft.com/office/officeart/2005/8/layout/radial5"/>
    <dgm:cxn modelId="{BFD96B8C-1590-4157-941B-278AD75E8739}" type="presOf" srcId="{8D037CE1-66D6-41DB-B909-3CA12A487231}" destId="{13142100-F12B-4E8D-B6EB-AAE5D9CC883F}" srcOrd="0" destOrd="0" presId="urn:microsoft.com/office/officeart/2005/8/layout/radial5"/>
    <dgm:cxn modelId="{A55782C5-166B-4805-8C2C-AE7666FD3CD1}" type="presOf" srcId="{B9AA0A0D-0835-4E7F-B5F0-67328BA0549E}" destId="{4CE9C915-4CA6-4233-A16A-260E75CF9727}" srcOrd="1" destOrd="0" presId="urn:microsoft.com/office/officeart/2005/8/layout/radial5"/>
    <dgm:cxn modelId="{2E0655FF-F03F-4164-A4A0-45FC445BDB39}" type="presOf" srcId="{044E8291-6CDB-408C-8D5C-EE530BA3A68C}" destId="{D735FE0A-CA48-4252-A4CA-195A207D2B92}" srcOrd="0" destOrd="0" presId="urn:microsoft.com/office/officeart/2005/8/layout/radial5"/>
    <dgm:cxn modelId="{576545E1-A060-45C7-B7B1-8C62C5D480FC}" type="presParOf" srcId="{13142100-F12B-4E8D-B6EB-AAE5D9CC883F}" destId="{E55C448D-B672-40B6-AD40-BBC4DE6CE47B}" srcOrd="0" destOrd="0" presId="urn:microsoft.com/office/officeart/2005/8/layout/radial5"/>
    <dgm:cxn modelId="{1F2F4AD0-1ACC-41A0-81D0-CFF3485777FD}" type="presParOf" srcId="{13142100-F12B-4E8D-B6EB-AAE5D9CC883F}" destId="{62FC23C3-1A24-4AE4-B2E4-A832681B0210}" srcOrd="1" destOrd="0" presId="urn:microsoft.com/office/officeart/2005/8/layout/radial5"/>
    <dgm:cxn modelId="{0C4051FB-0A76-4F52-B4B1-309CAC3B1CAD}" type="presParOf" srcId="{62FC23C3-1A24-4AE4-B2E4-A832681B0210}" destId="{065F4482-307D-4CE8-B629-DAEFF2E2F107}" srcOrd="0" destOrd="0" presId="urn:microsoft.com/office/officeart/2005/8/layout/radial5"/>
    <dgm:cxn modelId="{B290FBD9-8765-4F50-8741-BEA6B91FA577}" type="presParOf" srcId="{13142100-F12B-4E8D-B6EB-AAE5D9CC883F}" destId="{1D5AEF3D-045A-44F1-BEC9-6AE9F3F89CCA}" srcOrd="2" destOrd="0" presId="urn:microsoft.com/office/officeart/2005/8/layout/radial5"/>
    <dgm:cxn modelId="{DE8320A3-9A0F-46EF-B4E5-B393BCB57EB9}" type="presParOf" srcId="{13142100-F12B-4E8D-B6EB-AAE5D9CC883F}" destId="{FCCE262C-C361-4783-A0D3-F689CB7D4657}" srcOrd="3" destOrd="0" presId="urn:microsoft.com/office/officeart/2005/8/layout/radial5"/>
    <dgm:cxn modelId="{F24AEF36-CCD0-45D0-8D7A-6ABB20872930}" type="presParOf" srcId="{FCCE262C-C361-4783-A0D3-F689CB7D4657}" destId="{7041C4DD-899E-4A63-92BA-F21B51CD087A}" srcOrd="0" destOrd="0" presId="urn:microsoft.com/office/officeart/2005/8/layout/radial5"/>
    <dgm:cxn modelId="{3303FCA0-0F1B-4D71-ADD7-16D08E3BDB43}" type="presParOf" srcId="{13142100-F12B-4E8D-B6EB-AAE5D9CC883F}" destId="{E9FB6178-28D2-418E-A708-9D1F504FA886}" srcOrd="4" destOrd="0" presId="urn:microsoft.com/office/officeart/2005/8/layout/radial5"/>
    <dgm:cxn modelId="{AE59C17E-EFE7-4D5E-B13A-6D9BB23CEEDA}" type="presParOf" srcId="{13142100-F12B-4E8D-B6EB-AAE5D9CC883F}" destId="{FEC6BF1D-6730-4BC6-82D9-85051ED3A3AB}" srcOrd="5" destOrd="0" presId="urn:microsoft.com/office/officeart/2005/8/layout/radial5"/>
    <dgm:cxn modelId="{DBEB9610-F0D1-4E90-A01E-EEE28124F9EB}" type="presParOf" srcId="{FEC6BF1D-6730-4BC6-82D9-85051ED3A3AB}" destId="{EE1E6EAC-05C7-4250-B329-EC0A824F5E67}" srcOrd="0" destOrd="0" presId="urn:microsoft.com/office/officeart/2005/8/layout/radial5"/>
    <dgm:cxn modelId="{42A88333-7B5D-484E-BF16-633370C349B8}" type="presParOf" srcId="{13142100-F12B-4E8D-B6EB-AAE5D9CC883F}" destId="{D735FE0A-CA48-4252-A4CA-195A207D2B92}" srcOrd="6" destOrd="0" presId="urn:microsoft.com/office/officeart/2005/8/layout/radial5"/>
    <dgm:cxn modelId="{47C80FCB-0657-4F51-A939-7C1B0B274CF8}" type="presParOf" srcId="{13142100-F12B-4E8D-B6EB-AAE5D9CC883F}" destId="{4B53F7EC-EE21-48A1-8F0D-7C4ED828E7B2}" srcOrd="7" destOrd="0" presId="urn:microsoft.com/office/officeart/2005/8/layout/radial5"/>
    <dgm:cxn modelId="{F75DF331-0F8E-4D4B-82E2-5F6F8B627261}" type="presParOf" srcId="{4B53F7EC-EE21-48A1-8F0D-7C4ED828E7B2}" destId="{4CE9C915-4CA6-4233-A16A-260E75CF9727}" srcOrd="0" destOrd="0" presId="urn:microsoft.com/office/officeart/2005/8/layout/radial5"/>
    <dgm:cxn modelId="{C2EC164C-9AE0-428D-A986-4F6FA32C02C2}" type="presParOf" srcId="{13142100-F12B-4E8D-B6EB-AAE5D9CC883F}" destId="{A9C6B2D0-CBD3-4D98-979B-18576E145D62}" srcOrd="8" destOrd="0" presId="urn:microsoft.com/office/officeart/2005/8/layout/radial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A144B1-82B2-4081-B738-1F5BDF135E60}">
      <dsp:nvSpPr>
        <dsp:cNvPr id="0" name=""/>
        <dsp:cNvSpPr/>
      </dsp:nvSpPr>
      <dsp:spPr>
        <a:xfrm>
          <a:off x="428474" y="817468"/>
          <a:ext cx="3076776" cy="3076776"/>
        </a:xfrm>
        <a:prstGeom prst="blockArc">
          <a:avLst>
            <a:gd name="adj1" fmla="val 10800000"/>
            <a:gd name="adj2" fmla="val 16200000"/>
            <a:gd name="adj3" fmla="val 4640"/>
          </a:avLst>
        </a:prstGeom>
        <a:solidFill>
          <a:schemeClr val="accent2">
            <a:hueOff val="-14400000"/>
            <a:satOff val="-50003"/>
            <a:lumOff val="60001"/>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D1FCF4D1-83A6-4771-8BF2-BC6D18F93923}">
      <dsp:nvSpPr>
        <dsp:cNvPr id="0" name=""/>
        <dsp:cNvSpPr/>
      </dsp:nvSpPr>
      <dsp:spPr>
        <a:xfrm>
          <a:off x="428436" y="806722"/>
          <a:ext cx="3076776" cy="3076776"/>
        </a:xfrm>
        <a:prstGeom prst="blockArc">
          <a:avLst>
            <a:gd name="adj1" fmla="val 5434493"/>
            <a:gd name="adj2" fmla="val 10775418"/>
            <a:gd name="adj3" fmla="val 4640"/>
          </a:avLst>
        </a:prstGeom>
        <a:solidFill>
          <a:schemeClr val="accent2">
            <a:hueOff val="-9600000"/>
            <a:satOff val="-33335"/>
            <a:lumOff val="40001"/>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0E34F1EC-93E6-436E-87C7-8B6FECCF6345}">
      <dsp:nvSpPr>
        <dsp:cNvPr id="0" name=""/>
        <dsp:cNvSpPr/>
      </dsp:nvSpPr>
      <dsp:spPr>
        <a:xfrm>
          <a:off x="428513" y="806723"/>
          <a:ext cx="3076776" cy="3076776"/>
        </a:xfrm>
        <a:prstGeom prst="blockArc">
          <a:avLst>
            <a:gd name="adj1" fmla="val 24580"/>
            <a:gd name="adj2" fmla="val 5434669"/>
            <a:gd name="adj3" fmla="val 4640"/>
          </a:avLst>
        </a:prstGeom>
        <a:solidFill>
          <a:schemeClr val="accent2">
            <a:hueOff val="-4800000"/>
            <a:satOff val="-16668"/>
            <a:lumOff val="2000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5A938834-2267-4EA6-B266-6E7DCF5F06AB}">
      <dsp:nvSpPr>
        <dsp:cNvPr id="0" name=""/>
        <dsp:cNvSpPr/>
      </dsp:nvSpPr>
      <dsp:spPr>
        <a:xfrm>
          <a:off x="428474" y="817468"/>
          <a:ext cx="3076776" cy="3076776"/>
        </a:xfrm>
        <a:prstGeom prst="blockArc">
          <a:avLst>
            <a:gd name="adj1" fmla="val 16200000"/>
            <a:gd name="adj2" fmla="val 0"/>
            <a:gd name="adj3" fmla="val 4640"/>
          </a:avLst>
        </a:prstGeom>
        <a:solidFill>
          <a:schemeClr val="accent2">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E5889C1E-34AF-4D78-8CA0-35375C68232F}">
      <dsp:nvSpPr>
        <dsp:cNvPr id="0" name=""/>
        <dsp:cNvSpPr/>
      </dsp:nvSpPr>
      <dsp:spPr>
        <a:xfrm>
          <a:off x="1258761" y="1647755"/>
          <a:ext cx="1416202" cy="1416202"/>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CO" sz="1400" kern="1200" dirty="0" smtClean="0">
              <a:latin typeface="Arial Narrow" pitchFamily="34" charset="0"/>
            </a:rPr>
            <a:t>EDUCACION FISICA</a:t>
          </a:r>
          <a:endParaRPr lang="es-CO" sz="1400" kern="1200" dirty="0">
            <a:latin typeface="Arial Narrow" pitchFamily="34" charset="0"/>
          </a:endParaRPr>
        </a:p>
      </dsp:txBody>
      <dsp:txXfrm>
        <a:off x="1466159" y="1855153"/>
        <a:ext cx="1001406" cy="1001406"/>
      </dsp:txXfrm>
    </dsp:sp>
    <dsp:sp modelId="{BA95C26B-D679-4650-BD76-F1CA422E3DDA}">
      <dsp:nvSpPr>
        <dsp:cNvPr id="0" name=""/>
        <dsp:cNvSpPr/>
      </dsp:nvSpPr>
      <dsp:spPr>
        <a:xfrm>
          <a:off x="1359631" y="357485"/>
          <a:ext cx="1214463" cy="991341"/>
        </a:xfrm>
        <a:prstGeom prst="ellipse">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s-CO" sz="1100" kern="1200" dirty="0" smtClean="0">
              <a:latin typeface="Arial Narrow" pitchFamily="34" charset="0"/>
            </a:rPr>
            <a:t>DISCIPLINA PEDAGOGICA</a:t>
          </a:r>
          <a:endParaRPr lang="es-CO" sz="1100" kern="1200" dirty="0">
            <a:latin typeface="Arial Narrow" pitchFamily="34" charset="0"/>
          </a:endParaRPr>
        </a:p>
      </dsp:txBody>
      <dsp:txXfrm>
        <a:off x="1537485" y="502664"/>
        <a:ext cx="858755" cy="700983"/>
      </dsp:txXfrm>
    </dsp:sp>
    <dsp:sp modelId="{C394B41C-B7D5-434C-8E5B-FE7D9E3630E4}">
      <dsp:nvSpPr>
        <dsp:cNvPr id="0" name=""/>
        <dsp:cNvSpPr/>
      </dsp:nvSpPr>
      <dsp:spPr>
        <a:xfrm>
          <a:off x="2801151" y="1811277"/>
          <a:ext cx="1336824" cy="1089157"/>
        </a:xfrm>
        <a:prstGeom prst="ellipse">
          <a:avLst/>
        </a:prstGeom>
        <a:solidFill>
          <a:schemeClr val="accent2">
            <a:hueOff val="-4800000"/>
            <a:satOff val="-16668"/>
            <a:lumOff val="2000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s-CO" sz="1100" kern="1200" dirty="0" smtClean="0">
              <a:latin typeface="Arial Narrow" pitchFamily="34" charset="0"/>
            </a:rPr>
            <a:t>DISCIPLINA DEL CONOCIMIENTO</a:t>
          </a:r>
          <a:endParaRPr lang="es-CO" sz="1100" kern="1200" dirty="0">
            <a:latin typeface="Arial Narrow" pitchFamily="34" charset="0"/>
          </a:endParaRPr>
        </a:p>
      </dsp:txBody>
      <dsp:txXfrm>
        <a:off x="2996924" y="1970780"/>
        <a:ext cx="945278" cy="770151"/>
      </dsp:txXfrm>
    </dsp:sp>
    <dsp:sp modelId="{3FA46E04-691C-43C9-BA54-F60E08B7C320}">
      <dsp:nvSpPr>
        <dsp:cNvPr id="0" name=""/>
        <dsp:cNvSpPr/>
      </dsp:nvSpPr>
      <dsp:spPr>
        <a:xfrm>
          <a:off x="1329398" y="3352064"/>
          <a:ext cx="1244698" cy="991341"/>
        </a:xfrm>
        <a:prstGeom prst="ellipse">
          <a:avLst/>
        </a:prstGeom>
        <a:solidFill>
          <a:schemeClr val="accent2">
            <a:hueOff val="-9600000"/>
            <a:satOff val="-33335"/>
            <a:lumOff val="40001"/>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s-CO" sz="1200" kern="1200" dirty="0" smtClean="0">
              <a:latin typeface="Arial Narrow" pitchFamily="34" charset="0"/>
            </a:rPr>
            <a:t>DERECHO DEL SER HUMANO</a:t>
          </a:r>
          <a:endParaRPr lang="es-CO" sz="1200" kern="1200" dirty="0">
            <a:latin typeface="Arial Narrow" pitchFamily="34" charset="0"/>
          </a:endParaRPr>
        </a:p>
      </dsp:txBody>
      <dsp:txXfrm>
        <a:off x="1511680" y="3497243"/>
        <a:ext cx="880134" cy="700983"/>
      </dsp:txXfrm>
    </dsp:sp>
    <dsp:sp modelId="{DF9F4147-62BF-4155-80D4-C1BCEAA2212D}">
      <dsp:nvSpPr>
        <dsp:cNvPr id="0" name=""/>
        <dsp:cNvSpPr/>
      </dsp:nvSpPr>
      <dsp:spPr>
        <a:xfrm>
          <a:off x="-137447" y="1860185"/>
          <a:ext cx="1203221" cy="991341"/>
        </a:xfrm>
        <a:prstGeom prst="ellipse">
          <a:avLst/>
        </a:prstGeom>
        <a:solidFill>
          <a:schemeClr val="accent2">
            <a:hueOff val="-14400000"/>
            <a:satOff val="-50003"/>
            <a:lumOff val="60001"/>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s-CO" sz="1200" kern="1200" dirty="0" smtClean="0">
              <a:latin typeface="Arial Narrow" pitchFamily="34" charset="0"/>
            </a:rPr>
            <a:t>PRACTICA </a:t>
          </a:r>
          <a:r>
            <a:rPr lang="es-CO" sz="1200" b="1" kern="1200" dirty="0" smtClean="0">
              <a:solidFill>
                <a:schemeClr val="tx1">
                  <a:lumMod val="85000"/>
                  <a:lumOff val="15000"/>
                </a:schemeClr>
              </a:solidFill>
              <a:latin typeface="Arial Narrow" pitchFamily="34" charset="0"/>
            </a:rPr>
            <a:t>SOCIAL</a:t>
          </a:r>
          <a:endParaRPr lang="es-CO" sz="1200" b="1" kern="1200" dirty="0">
            <a:solidFill>
              <a:schemeClr val="tx1">
                <a:lumMod val="85000"/>
                <a:lumOff val="15000"/>
              </a:schemeClr>
            </a:solidFill>
            <a:latin typeface="Arial Narrow" pitchFamily="34" charset="0"/>
          </a:endParaRPr>
        </a:p>
      </dsp:txBody>
      <dsp:txXfrm>
        <a:off x="38761" y="2005364"/>
        <a:ext cx="850805" cy="70098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5C448D-B672-40B6-AD40-BBC4DE6CE47B}">
      <dsp:nvSpPr>
        <dsp:cNvPr id="0" name=""/>
        <dsp:cNvSpPr/>
      </dsp:nvSpPr>
      <dsp:spPr>
        <a:xfrm>
          <a:off x="1426011" y="1772141"/>
          <a:ext cx="1116168" cy="889604"/>
        </a:xfrm>
        <a:prstGeom prst="ellipse">
          <a:avLst/>
        </a:prstGeom>
        <a:solidFill>
          <a:schemeClr val="accent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s-CO" sz="1100" kern="1200" dirty="0" smtClean="0">
              <a:latin typeface="Arial Narrow" pitchFamily="34" charset="0"/>
            </a:rPr>
            <a:t>PROPOSITOS</a:t>
          </a:r>
          <a:endParaRPr lang="es-CO" sz="1100" kern="1200" dirty="0">
            <a:latin typeface="Arial Narrow" pitchFamily="34" charset="0"/>
          </a:endParaRPr>
        </a:p>
      </dsp:txBody>
      <dsp:txXfrm>
        <a:off x="1589470" y="1902420"/>
        <a:ext cx="789250" cy="629046"/>
      </dsp:txXfrm>
    </dsp:sp>
    <dsp:sp modelId="{62FC23C3-1A24-4AE4-B2E4-A832681B0210}">
      <dsp:nvSpPr>
        <dsp:cNvPr id="0" name=""/>
        <dsp:cNvSpPr/>
      </dsp:nvSpPr>
      <dsp:spPr>
        <a:xfrm rot="16200000">
          <a:off x="1860263" y="1373441"/>
          <a:ext cx="247665" cy="344126"/>
        </a:xfrm>
        <a:prstGeom prst="rightArrow">
          <a:avLst>
            <a:gd name="adj1" fmla="val 60000"/>
            <a:gd name="adj2" fmla="val 50000"/>
          </a:avLst>
        </a:prstGeom>
        <a:solidFill>
          <a:schemeClr val="accent3">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s-CO" sz="1500" kern="1200" dirty="0"/>
        </a:p>
      </dsp:txBody>
      <dsp:txXfrm>
        <a:off x="1897413" y="1479416"/>
        <a:ext cx="173366" cy="206476"/>
      </dsp:txXfrm>
    </dsp:sp>
    <dsp:sp modelId="{1D5AEF3D-045A-44F1-BEC9-6AE9F3F89CCA}">
      <dsp:nvSpPr>
        <dsp:cNvPr id="0" name=""/>
        <dsp:cNvSpPr/>
      </dsp:nvSpPr>
      <dsp:spPr>
        <a:xfrm>
          <a:off x="1211709" y="292711"/>
          <a:ext cx="1544772" cy="1012136"/>
        </a:xfrm>
        <a:prstGeom prst="ellipse">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s-CO" sz="1050" b="1" kern="1200" dirty="0" smtClean="0">
              <a:solidFill>
                <a:schemeClr val="tx1">
                  <a:lumMod val="85000"/>
                  <a:lumOff val="15000"/>
                </a:schemeClr>
              </a:solidFill>
              <a:latin typeface="Arial Narrow" pitchFamily="34" charset="0"/>
            </a:rPr>
            <a:t>CONTEXTO SOCIOCULTURAL</a:t>
          </a:r>
          <a:endParaRPr lang="es-CO" sz="1050" b="1" kern="1200" dirty="0">
            <a:solidFill>
              <a:schemeClr val="tx1">
                <a:lumMod val="85000"/>
                <a:lumOff val="15000"/>
              </a:schemeClr>
            </a:solidFill>
            <a:latin typeface="Arial Narrow" pitchFamily="34" charset="0"/>
          </a:endParaRPr>
        </a:p>
      </dsp:txBody>
      <dsp:txXfrm>
        <a:off x="1437936" y="440935"/>
        <a:ext cx="1092318" cy="715688"/>
      </dsp:txXfrm>
    </dsp:sp>
    <dsp:sp modelId="{FCCE262C-C361-4783-A0D3-F689CB7D4657}">
      <dsp:nvSpPr>
        <dsp:cNvPr id="0" name=""/>
        <dsp:cNvSpPr/>
      </dsp:nvSpPr>
      <dsp:spPr>
        <a:xfrm>
          <a:off x="2609325" y="2044880"/>
          <a:ext cx="161756" cy="344126"/>
        </a:xfrm>
        <a:prstGeom prst="rightArrow">
          <a:avLst>
            <a:gd name="adj1" fmla="val 60000"/>
            <a:gd name="adj2" fmla="val 50000"/>
          </a:avLst>
        </a:prstGeom>
        <a:solidFill>
          <a:schemeClr val="accent3">
            <a:hueOff val="0"/>
            <a:satOff val="0"/>
            <a:lumOff val="-33333"/>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s-CO" sz="1500" kern="1200" dirty="0"/>
        </a:p>
      </dsp:txBody>
      <dsp:txXfrm>
        <a:off x="2609325" y="2113705"/>
        <a:ext cx="113229" cy="206476"/>
      </dsp:txXfrm>
    </dsp:sp>
    <dsp:sp modelId="{E9FB6178-28D2-418E-A708-9D1F504FA886}">
      <dsp:nvSpPr>
        <dsp:cNvPr id="0" name=""/>
        <dsp:cNvSpPr/>
      </dsp:nvSpPr>
      <dsp:spPr>
        <a:xfrm>
          <a:off x="2847382" y="1710875"/>
          <a:ext cx="1109756" cy="1012136"/>
        </a:xfrm>
        <a:prstGeom prst="ellipse">
          <a:avLst/>
        </a:prstGeom>
        <a:solidFill>
          <a:schemeClr val="accent3">
            <a:hueOff val="0"/>
            <a:satOff val="0"/>
            <a:lumOff val="-33333"/>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s-CO" sz="1100" kern="1200" dirty="0" smtClean="0">
              <a:latin typeface="Arial Narrow" pitchFamily="34" charset="0"/>
            </a:rPr>
            <a:t>SABERES</a:t>
          </a:r>
          <a:endParaRPr lang="es-CO" sz="1100" kern="1200" dirty="0">
            <a:latin typeface="Arial Narrow" pitchFamily="34" charset="0"/>
          </a:endParaRPr>
        </a:p>
      </dsp:txBody>
      <dsp:txXfrm>
        <a:off x="3009902" y="1859099"/>
        <a:ext cx="784716" cy="715688"/>
      </dsp:txXfrm>
    </dsp:sp>
    <dsp:sp modelId="{FEC6BF1D-6730-4BC6-82D9-85051ED3A3AB}">
      <dsp:nvSpPr>
        <dsp:cNvPr id="0" name=""/>
        <dsp:cNvSpPr/>
      </dsp:nvSpPr>
      <dsp:spPr>
        <a:xfrm rot="5400000">
          <a:off x="1882852" y="2666670"/>
          <a:ext cx="247665" cy="344126"/>
        </a:xfrm>
        <a:prstGeom prst="rightArrow">
          <a:avLst>
            <a:gd name="adj1" fmla="val 60000"/>
            <a:gd name="adj2" fmla="val 50000"/>
          </a:avLst>
        </a:prstGeom>
        <a:solidFill>
          <a:schemeClr val="accent3">
            <a:hueOff val="0"/>
            <a:satOff val="0"/>
            <a:lumOff val="-66667"/>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s-CO" sz="1500" kern="1200" dirty="0"/>
        </a:p>
      </dsp:txBody>
      <dsp:txXfrm>
        <a:off x="1920002" y="2698346"/>
        <a:ext cx="173366" cy="206476"/>
      </dsp:txXfrm>
    </dsp:sp>
    <dsp:sp modelId="{D735FE0A-CA48-4252-A4CA-195A207D2B92}">
      <dsp:nvSpPr>
        <dsp:cNvPr id="0" name=""/>
        <dsp:cNvSpPr/>
      </dsp:nvSpPr>
      <dsp:spPr>
        <a:xfrm>
          <a:off x="1188962" y="3129040"/>
          <a:ext cx="1590268" cy="1012136"/>
        </a:xfrm>
        <a:prstGeom prst="ellipse">
          <a:avLst/>
        </a:prstGeom>
        <a:solidFill>
          <a:schemeClr val="accent3">
            <a:hueOff val="0"/>
            <a:satOff val="0"/>
            <a:lumOff val="-66667"/>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s-CO" sz="1100" kern="1200" dirty="0" smtClean="0">
              <a:latin typeface="Arial Narrow" pitchFamily="34" charset="0"/>
            </a:rPr>
            <a:t>SUJETOS</a:t>
          </a:r>
          <a:endParaRPr lang="es-CO" sz="1100" kern="1200" dirty="0">
            <a:latin typeface="Arial Narrow" pitchFamily="34" charset="0"/>
          </a:endParaRPr>
        </a:p>
      </dsp:txBody>
      <dsp:txXfrm>
        <a:off x="1421851" y="3277264"/>
        <a:ext cx="1124490" cy="715688"/>
      </dsp:txXfrm>
    </dsp:sp>
    <dsp:sp modelId="{4B53F7EC-EE21-48A1-8F0D-7C4ED828E7B2}">
      <dsp:nvSpPr>
        <dsp:cNvPr id="0" name=""/>
        <dsp:cNvSpPr/>
      </dsp:nvSpPr>
      <dsp:spPr>
        <a:xfrm rot="10800000">
          <a:off x="1283587" y="2044880"/>
          <a:ext cx="100646" cy="344126"/>
        </a:xfrm>
        <a:prstGeom prst="rightArrow">
          <a:avLst>
            <a:gd name="adj1" fmla="val 60000"/>
            <a:gd name="adj2" fmla="val 50000"/>
          </a:avLst>
        </a:prstGeom>
        <a:solidFill>
          <a:schemeClr val="accent3">
            <a:hueOff val="0"/>
            <a:satOff val="0"/>
            <a:lumOff val="-10000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s-CO" sz="1500" kern="1200" dirty="0"/>
        </a:p>
      </dsp:txBody>
      <dsp:txXfrm rot="10800000">
        <a:off x="1313781" y="2113705"/>
        <a:ext cx="70452" cy="206476"/>
      </dsp:txXfrm>
    </dsp:sp>
    <dsp:sp modelId="{A9C6B2D0-CBD3-4D98-979B-18576E145D62}">
      <dsp:nvSpPr>
        <dsp:cNvPr id="0" name=""/>
        <dsp:cNvSpPr/>
      </dsp:nvSpPr>
      <dsp:spPr>
        <a:xfrm>
          <a:off x="-104248" y="1710875"/>
          <a:ext cx="1340361" cy="1012136"/>
        </a:xfrm>
        <a:prstGeom prst="ellipse">
          <a:avLst/>
        </a:prstGeom>
        <a:solidFill>
          <a:schemeClr val="accent3">
            <a:hueOff val="0"/>
            <a:satOff val="0"/>
            <a:lumOff val="-10000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s-CO" sz="1100" kern="1200" dirty="0" smtClean="0">
              <a:latin typeface="Arial Narrow" pitchFamily="34" charset="0"/>
            </a:rPr>
            <a:t>PRACTICAS CULTURALES</a:t>
          </a:r>
          <a:endParaRPr lang="es-CO" sz="1100" kern="1200" dirty="0">
            <a:latin typeface="Arial Narrow" pitchFamily="34" charset="0"/>
          </a:endParaRPr>
        </a:p>
      </dsp:txBody>
      <dsp:txXfrm>
        <a:off x="92043" y="1859099"/>
        <a:ext cx="947779" cy="715688"/>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B68E45-189C-4042-9F8C-5DCA951185FC}" type="datetimeFigureOut">
              <a:rPr lang="es-ES" smtClean="0"/>
              <a:t>24/10/2014</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DF13AE-3501-4832-8272-C242629A1309}" type="slidenum">
              <a:rPr lang="es-ES" smtClean="0"/>
              <a:t>‹Nº›</a:t>
            </a:fld>
            <a:endParaRPr lang="es-ES"/>
          </a:p>
        </p:txBody>
      </p:sp>
    </p:spTree>
    <p:extLst>
      <p:ext uri="{BB962C8B-B14F-4D97-AF65-F5344CB8AC3E}">
        <p14:creationId xmlns:p14="http://schemas.microsoft.com/office/powerpoint/2010/main" val="11057649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55521D19-84B8-48D5-B230-3661FBAAD56A}" type="slidenum">
              <a:rPr lang="es-ES_tradnl" altLang="es-ES" smtClean="0"/>
              <a:pPr eaLnBrk="1" hangingPunct="1">
                <a:spcBef>
                  <a:spcPct val="0"/>
                </a:spcBef>
              </a:pPr>
              <a:t>1</a:t>
            </a:fld>
            <a:endParaRPr lang="es-ES_tradnl" altLang="es-E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eaLnBrk="1" hangingPunct="1"/>
            <a:endParaRPr lang="es-ES" altLang="es-E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AR" dirty="0"/>
          </a:p>
        </p:txBody>
      </p:sp>
      <p:sp>
        <p:nvSpPr>
          <p:cNvPr id="4" name="3 Marcador de número de diapositiva"/>
          <p:cNvSpPr>
            <a:spLocks noGrp="1"/>
          </p:cNvSpPr>
          <p:nvPr>
            <p:ph type="sldNum" sz="quarter" idx="10"/>
          </p:nvPr>
        </p:nvSpPr>
        <p:spPr/>
        <p:txBody>
          <a:bodyPr/>
          <a:lstStyle/>
          <a:p>
            <a:fld id="{BC868C4A-E5B8-499C-AAE6-89EC4D7F8C85}" type="slidenum">
              <a:rPr lang="es-AR" smtClean="0"/>
              <a:t>10</a:t>
            </a:fld>
            <a:endParaRPr lang="es-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lvl1pPr>
              <a:defRPr/>
            </a:lvl1pPr>
          </a:lstStyle>
          <a:p>
            <a:fld id="{A2A98D81-1E06-484C-9B34-B2AEB05712FC}" type="datetimeFigureOut">
              <a:rPr lang="es-CO" smtClean="0"/>
              <a:t>24/10/2014</a:t>
            </a:fld>
            <a:endParaRPr lang="es-CO"/>
          </a:p>
        </p:txBody>
      </p:sp>
      <p:sp>
        <p:nvSpPr>
          <p:cNvPr id="5" name="4 Marcador de pie de página"/>
          <p:cNvSpPr>
            <a:spLocks noGrp="1"/>
          </p:cNvSpPr>
          <p:nvPr>
            <p:ph type="ftr" sz="quarter" idx="11"/>
          </p:nvPr>
        </p:nvSpPr>
        <p:spPr/>
        <p:txBody>
          <a:bodyPr/>
          <a:lstStyle>
            <a:lvl1pPr>
              <a:defRPr/>
            </a:lvl1pPr>
          </a:lstStyle>
          <a:p>
            <a:endParaRPr lang="es-CO"/>
          </a:p>
        </p:txBody>
      </p:sp>
      <p:sp>
        <p:nvSpPr>
          <p:cNvPr id="6" name="5 Marcador de número de diapositiva"/>
          <p:cNvSpPr>
            <a:spLocks noGrp="1"/>
          </p:cNvSpPr>
          <p:nvPr>
            <p:ph type="sldNum" sz="quarter" idx="12"/>
          </p:nvPr>
        </p:nvSpPr>
        <p:spPr/>
        <p:txBody>
          <a:bodyPr/>
          <a:lstStyle>
            <a:lvl1pPr>
              <a:defRPr/>
            </a:lvl1pPr>
          </a:lstStyle>
          <a:p>
            <a:fld id="{F552194B-2383-4066-A6DB-A585ACFF6269}" type="slidenum">
              <a:rPr lang="es-CO" smtClean="0"/>
              <a:t>‹Nº›</a:t>
            </a:fld>
            <a:endParaRPr lang="es-CO"/>
          </a:p>
        </p:txBody>
      </p:sp>
    </p:spTree>
    <p:extLst>
      <p:ext uri="{BB962C8B-B14F-4D97-AF65-F5344CB8AC3E}">
        <p14:creationId xmlns:p14="http://schemas.microsoft.com/office/powerpoint/2010/main" val="1316784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lvl1pPr>
              <a:defRPr/>
            </a:lvl1pPr>
          </a:lstStyle>
          <a:p>
            <a:fld id="{A2A98D81-1E06-484C-9B34-B2AEB05712FC}" type="datetimeFigureOut">
              <a:rPr lang="es-CO" smtClean="0"/>
              <a:t>24/10/2014</a:t>
            </a:fld>
            <a:endParaRPr lang="es-CO"/>
          </a:p>
        </p:txBody>
      </p:sp>
      <p:sp>
        <p:nvSpPr>
          <p:cNvPr id="5" name="4 Marcador de pie de página"/>
          <p:cNvSpPr>
            <a:spLocks noGrp="1"/>
          </p:cNvSpPr>
          <p:nvPr>
            <p:ph type="ftr" sz="quarter" idx="11"/>
          </p:nvPr>
        </p:nvSpPr>
        <p:spPr/>
        <p:txBody>
          <a:bodyPr/>
          <a:lstStyle>
            <a:lvl1pPr>
              <a:defRPr/>
            </a:lvl1pPr>
          </a:lstStyle>
          <a:p>
            <a:endParaRPr lang="es-CO"/>
          </a:p>
        </p:txBody>
      </p:sp>
      <p:sp>
        <p:nvSpPr>
          <p:cNvPr id="6" name="5 Marcador de número de diapositiva"/>
          <p:cNvSpPr>
            <a:spLocks noGrp="1"/>
          </p:cNvSpPr>
          <p:nvPr>
            <p:ph type="sldNum" sz="quarter" idx="12"/>
          </p:nvPr>
        </p:nvSpPr>
        <p:spPr/>
        <p:txBody>
          <a:bodyPr/>
          <a:lstStyle>
            <a:lvl1pPr>
              <a:defRPr/>
            </a:lvl1pPr>
          </a:lstStyle>
          <a:p>
            <a:fld id="{F552194B-2383-4066-A6DB-A585ACFF6269}" type="slidenum">
              <a:rPr lang="es-CO" smtClean="0"/>
              <a:t>‹Nº›</a:t>
            </a:fld>
            <a:endParaRPr lang="es-CO"/>
          </a:p>
        </p:txBody>
      </p:sp>
    </p:spTree>
    <p:extLst>
      <p:ext uri="{BB962C8B-B14F-4D97-AF65-F5344CB8AC3E}">
        <p14:creationId xmlns:p14="http://schemas.microsoft.com/office/powerpoint/2010/main" val="3564551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lvl1pPr>
              <a:defRPr/>
            </a:lvl1pPr>
          </a:lstStyle>
          <a:p>
            <a:fld id="{A2A98D81-1E06-484C-9B34-B2AEB05712FC}" type="datetimeFigureOut">
              <a:rPr lang="es-CO" smtClean="0"/>
              <a:t>24/10/2014</a:t>
            </a:fld>
            <a:endParaRPr lang="es-CO"/>
          </a:p>
        </p:txBody>
      </p:sp>
      <p:sp>
        <p:nvSpPr>
          <p:cNvPr id="5" name="4 Marcador de pie de página"/>
          <p:cNvSpPr>
            <a:spLocks noGrp="1"/>
          </p:cNvSpPr>
          <p:nvPr>
            <p:ph type="ftr" sz="quarter" idx="11"/>
          </p:nvPr>
        </p:nvSpPr>
        <p:spPr/>
        <p:txBody>
          <a:bodyPr/>
          <a:lstStyle>
            <a:lvl1pPr>
              <a:defRPr/>
            </a:lvl1pPr>
          </a:lstStyle>
          <a:p>
            <a:endParaRPr lang="es-CO"/>
          </a:p>
        </p:txBody>
      </p:sp>
      <p:sp>
        <p:nvSpPr>
          <p:cNvPr id="6" name="5 Marcador de número de diapositiva"/>
          <p:cNvSpPr>
            <a:spLocks noGrp="1"/>
          </p:cNvSpPr>
          <p:nvPr>
            <p:ph type="sldNum" sz="quarter" idx="12"/>
          </p:nvPr>
        </p:nvSpPr>
        <p:spPr/>
        <p:txBody>
          <a:bodyPr/>
          <a:lstStyle>
            <a:lvl1pPr>
              <a:defRPr/>
            </a:lvl1pPr>
          </a:lstStyle>
          <a:p>
            <a:fld id="{F552194B-2383-4066-A6DB-A585ACFF6269}" type="slidenum">
              <a:rPr lang="es-CO" smtClean="0"/>
              <a:t>‹Nº›</a:t>
            </a:fld>
            <a:endParaRPr lang="es-CO"/>
          </a:p>
        </p:txBody>
      </p:sp>
    </p:spTree>
    <p:extLst>
      <p:ext uri="{BB962C8B-B14F-4D97-AF65-F5344CB8AC3E}">
        <p14:creationId xmlns:p14="http://schemas.microsoft.com/office/powerpoint/2010/main" val="388335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lvl1pPr>
              <a:defRPr/>
            </a:lvl1pPr>
          </a:lstStyle>
          <a:p>
            <a:fld id="{A2A98D81-1E06-484C-9B34-B2AEB05712FC}" type="datetimeFigureOut">
              <a:rPr lang="es-CO" smtClean="0"/>
              <a:t>24/10/2014</a:t>
            </a:fld>
            <a:endParaRPr lang="es-CO"/>
          </a:p>
        </p:txBody>
      </p:sp>
      <p:sp>
        <p:nvSpPr>
          <p:cNvPr id="5" name="4 Marcador de pie de página"/>
          <p:cNvSpPr>
            <a:spLocks noGrp="1"/>
          </p:cNvSpPr>
          <p:nvPr>
            <p:ph type="ftr" sz="quarter" idx="11"/>
          </p:nvPr>
        </p:nvSpPr>
        <p:spPr/>
        <p:txBody>
          <a:bodyPr/>
          <a:lstStyle>
            <a:lvl1pPr>
              <a:defRPr/>
            </a:lvl1pPr>
          </a:lstStyle>
          <a:p>
            <a:endParaRPr lang="es-CO"/>
          </a:p>
        </p:txBody>
      </p:sp>
      <p:sp>
        <p:nvSpPr>
          <p:cNvPr id="6" name="5 Marcador de número de diapositiva"/>
          <p:cNvSpPr>
            <a:spLocks noGrp="1"/>
          </p:cNvSpPr>
          <p:nvPr>
            <p:ph type="sldNum" sz="quarter" idx="12"/>
          </p:nvPr>
        </p:nvSpPr>
        <p:spPr/>
        <p:txBody>
          <a:bodyPr/>
          <a:lstStyle>
            <a:lvl1pPr>
              <a:defRPr/>
            </a:lvl1pPr>
          </a:lstStyle>
          <a:p>
            <a:fld id="{F552194B-2383-4066-A6DB-A585ACFF6269}" type="slidenum">
              <a:rPr lang="es-CO" smtClean="0"/>
              <a:t>‹Nº›</a:t>
            </a:fld>
            <a:endParaRPr lang="es-CO"/>
          </a:p>
        </p:txBody>
      </p:sp>
    </p:spTree>
    <p:extLst>
      <p:ext uri="{BB962C8B-B14F-4D97-AF65-F5344CB8AC3E}">
        <p14:creationId xmlns:p14="http://schemas.microsoft.com/office/powerpoint/2010/main" val="4178145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fld id="{A2A98D81-1E06-484C-9B34-B2AEB05712FC}" type="datetimeFigureOut">
              <a:rPr lang="es-CO" smtClean="0"/>
              <a:t>24/10/2014</a:t>
            </a:fld>
            <a:endParaRPr lang="es-CO"/>
          </a:p>
        </p:txBody>
      </p:sp>
      <p:sp>
        <p:nvSpPr>
          <p:cNvPr id="5" name="4 Marcador de pie de página"/>
          <p:cNvSpPr>
            <a:spLocks noGrp="1"/>
          </p:cNvSpPr>
          <p:nvPr>
            <p:ph type="ftr" sz="quarter" idx="11"/>
          </p:nvPr>
        </p:nvSpPr>
        <p:spPr/>
        <p:txBody>
          <a:bodyPr/>
          <a:lstStyle>
            <a:lvl1pPr>
              <a:defRPr/>
            </a:lvl1pPr>
          </a:lstStyle>
          <a:p>
            <a:endParaRPr lang="es-CO"/>
          </a:p>
        </p:txBody>
      </p:sp>
      <p:sp>
        <p:nvSpPr>
          <p:cNvPr id="6" name="5 Marcador de número de diapositiva"/>
          <p:cNvSpPr>
            <a:spLocks noGrp="1"/>
          </p:cNvSpPr>
          <p:nvPr>
            <p:ph type="sldNum" sz="quarter" idx="12"/>
          </p:nvPr>
        </p:nvSpPr>
        <p:spPr/>
        <p:txBody>
          <a:bodyPr/>
          <a:lstStyle>
            <a:lvl1pPr>
              <a:defRPr/>
            </a:lvl1pPr>
          </a:lstStyle>
          <a:p>
            <a:fld id="{F552194B-2383-4066-A6DB-A585ACFF6269}" type="slidenum">
              <a:rPr lang="es-CO" smtClean="0"/>
              <a:t>‹Nº›</a:t>
            </a:fld>
            <a:endParaRPr lang="es-CO"/>
          </a:p>
        </p:txBody>
      </p:sp>
    </p:spTree>
    <p:extLst>
      <p:ext uri="{BB962C8B-B14F-4D97-AF65-F5344CB8AC3E}">
        <p14:creationId xmlns:p14="http://schemas.microsoft.com/office/powerpoint/2010/main" val="955895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lvl1pPr>
              <a:defRPr/>
            </a:lvl1pPr>
          </a:lstStyle>
          <a:p>
            <a:fld id="{A2A98D81-1E06-484C-9B34-B2AEB05712FC}" type="datetimeFigureOut">
              <a:rPr lang="es-CO" smtClean="0"/>
              <a:t>24/10/2014</a:t>
            </a:fld>
            <a:endParaRPr lang="es-CO"/>
          </a:p>
        </p:txBody>
      </p:sp>
      <p:sp>
        <p:nvSpPr>
          <p:cNvPr id="6" name="5 Marcador de pie de página"/>
          <p:cNvSpPr>
            <a:spLocks noGrp="1"/>
          </p:cNvSpPr>
          <p:nvPr>
            <p:ph type="ftr" sz="quarter" idx="11"/>
          </p:nvPr>
        </p:nvSpPr>
        <p:spPr/>
        <p:txBody>
          <a:bodyPr/>
          <a:lstStyle>
            <a:lvl1pPr>
              <a:defRPr/>
            </a:lvl1pPr>
          </a:lstStyle>
          <a:p>
            <a:endParaRPr lang="es-CO"/>
          </a:p>
        </p:txBody>
      </p:sp>
      <p:sp>
        <p:nvSpPr>
          <p:cNvPr id="7" name="6 Marcador de número de diapositiva"/>
          <p:cNvSpPr>
            <a:spLocks noGrp="1"/>
          </p:cNvSpPr>
          <p:nvPr>
            <p:ph type="sldNum" sz="quarter" idx="12"/>
          </p:nvPr>
        </p:nvSpPr>
        <p:spPr/>
        <p:txBody>
          <a:bodyPr/>
          <a:lstStyle>
            <a:lvl1pPr>
              <a:defRPr/>
            </a:lvl1pPr>
          </a:lstStyle>
          <a:p>
            <a:fld id="{F552194B-2383-4066-A6DB-A585ACFF6269}" type="slidenum">
              <a:rPr lang="es-CO" smtClean="0"/>
              <a:t>‹Nº›</a:t>
            </a:fld>
            <a:endParaRPr lang="es-CO"/>
          </a:p>
        </p:txBody>
      </p:sp>
    </p:spTree>
    <p:extLst>
      <p:ext uri="{BB962C8B-B14F-4D97-AF65-F5344CB8AC3E}">
        <p14:creationId xmlns:p14="http://schemas.microsoft.com/office/powerpoint/2010/main" val="3824665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lvl1pPr>
              <a:defRPr/>
            </a:lvl1pPr>
          </a:lstStyle>
          <a:p>
            <a:fld id="{A2A98D81-1E06-484C-9B34-B2AEB05712FC}" type="datetimeFigureOut">
              <a:rPr lang="es-CO" smtClean="0"/>
              <a:t>24/10/2014</a:t>
            </a:fld>
            <a:endParaRPr lang="es-CO"/>
          </a:p>
        </p:txBody>
      </p:sp>
      <p:sp>
        <p:nvSpPr>
          <p:cNvPr id="8" name="7 Marcador de pie de página"/>
          <p:cNvSpPr>
            <a:spLocks noGrp="1"/>
          </p:cNvSpPr>
          <p:nvPr>
            <p:ph type="ftr" sz="quarter" idx="11"/>
          </p:nvPr>
        </p:nvSpPr>
        <p:spPr/>
        <p:txBody>
          <a:bodyPr/>
          <a:lstStyle>
            <a:lvl1pPr>
              <a:defRPr/>
            </a:lvl1pPr>
          </a:lstStyle>
          <a:p>
            <a:endParaRPr lang="es-CO"/>
          </a:p>
        </p:txBody>
      </p:sp>
      <p:sp>
        <p:nvSpPr>
          <p:cNvPr id="9" name="8 Marcador de número de diapositiva"/>
          <p:cNvSpPr>
            <a:spLocks noGrp="1"/>
          </p:cNvSpPr>
          <p:nvPr>
            <p:ph type="sldNum" sz="quarter" idx="12"/>
          </p:nvPr>
        </p:nvSpPr>
        <p:spPr/>
        <p:txBody>
          <a:bodyPr/>
          <a:lstStyle>
            <a:lvl1pPr>
              <a:defRPr/>
            </a:lvl1pPr>
          </a:lstStyle>
          <a:p>
            <a:fld id="{F552194B-2383-4066-A6DB-A585ACFF6269}" type="slidenum">
              <a:rPr lang="es-CO" smtClean="0"/>
              <a:t>‹Nº›</a:t>
            </a:fld>
            <a:endParaRPr lang="es-CO"/>
          </a:p>
        </p:txBody>
      </p:sp>
    </p:spTree>
    <p:extLst>
      <p:ext uri="{BB962C8B-B14F-4D97-AF65-F5344CB8AC3E}">
        <p14:creationId xmlns:p14="http://schemas.microsoft.com/office/powerpoint/2010/main" val="1699690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lvl1pPr>
              <a:defRPr/>
            </a:lvl1pPr>
          </a:lstStyle>
          <a:p>
            <a:fld id="{A2A98D81-1E06-484C-9B34-B2AEB05712FC}" type="datetimeFigureOut">
              <a:rPr lang="es-CO" smtClean="0"/>
              <a:t>24/10/2014</a:t>
            </a:fld>
            <a:endParaRPr lang="es-CO"/>
          </a:p>
        </p:txBody>
      </p:sp>
      <p:sp>
        <p:nvSpPr>
          <p:cNvPr id="4" name="3 Marcador de pie de página"/>
          <p:cNvSpPr>
            <a:spLocks noGrp="1"/>
          </p:cNvSpPr>
          <p:nvPr>
            <p:ph type="ftr" sz="quarter" idx="11"/>
          </p:nvPr>
        </p:nvSpPr>
        <p:spPr/>
        <p:txBody>
          <a:bodyPr/>
          <a:lstStyle>
            <a:lvl1pPr>
              <a:defRPr/>
            </a:lvl1pPr>
          </a:lstStyle>
          <a:p>
            <a:endParaRPr lang="es-CO"/>
          </a:p>
        </p:txBody>
      </p:sp>
      <p:sp>
        <p:nvSpPr>
          <p:cNvPr id="5" name="4 Marcador de número de diapositiva"/>
          <p:cNvSpPr>
            <a:spLocks noGrp="1"/>
          </p:cNvSpPr>
          <p:nvPr>
            <p:ph type="sldNum" sz="quarter" idx="12"/>
          </p:nvPr>
        </p:nvSpPr>
        <p:spPr/>
        <p:txBody>
          <a:bodyPr/>
          <a:lstStyle>
            <a:lvl1pPr>
              <a:defRPr/>
            </a:lvl1pPr>
          </a:lstStyle>
          <a:p>
            <a:fld id="{F552194B-2383-4066-A6DB-A585ACFF6269}" type="slidenum">
              <a:rPr lang="es-CO" smtClean="0"/>
              <a:t>‹Nº›</a:t>
            </a:fld>
            <a:endParaRPr lang="es-CO"/>
          </a:p>
        </p:txBody>
      </p:sp>
    </p:spTree>
    <p:extLst>
      <p:ext uri="{BB962C8B-B14F-4D97-AF65-F5344CB8AC3E}">
        <p14:creationId xmlns:p14="http://schemas.microsoft.com/office/powerpoint/2010/main" val="3232762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fld id="{A2A98D81-1E06-484C-9B34-B2AEB05712FC}" type="datetimeFigureOut">
              <a:rPr lang="es-CO" smtClean="0"/>
              <a:t>24/10/2014</a:t>
            </a:fld>
            <a:endParaRPr lang="es-CO"/>
          </a:p>
        </p:txBody>
      </p:sp>
      <p:sp>
        <p:nvSpPr>
          <p:cNvPr id="3" name="2 Marcador de pie de página"/>
          <p:cNvSpPr>
            <a:spLocks noGrp="1"/>
          </p:cNvSpPr>
          <p:nvPr>
            <p:ph type="ftr" sz="quarter" idx="11"/>
          </p:nvPr>
        </p:nvSpPr>
        <p:spPr/>
        <p:txBody>
          <a:bodyPr/>
          <a:lstStyle>
            <a:lvl1pPr>
              <a:defRPr/>
            </a:lvl1pPr>
          </a:lstStyle>
          <a:p>
            <a:endParaRPr lang="es-CO"/>
          </a:p>
        </p:txBody>
      </p:sp>
      <p:sp>
        <p:nvSpPr>
          <p:cNvPr id="4" name="3 Marcador de número de diapositiva"/>
          <p:cNvSpPr>
            <a:spLocks noGrp="1"/>
          </p:cNvSpPr>
          <p:nvPr>
            <p:ph type="sldNum" sz="quarter" idx="12"/>
          </p:nvPr>
        </p:nvSpPr>
        <p:spPr/>
        <p:txBody>
          <a:bodyPr/>
          <a:lstStyle>
            <a:lvl1pPr>
              <a:defRPr/>
            </a:lvl1pPr>
          </a:lstStyle>
          <a:p>
            <a:fld id="{F552194B-2383-4066-A6DB-A585ACFF6269}" type="slidenum">
              <a:rPr lang="es-CO" smtClean="0"/>
              <a:t>‹Nº›</a:t>
            </a:fld>
            <a:endParaRPr lang="es-CO"/>
          </a:p>
        </p:txBody>
      </p:sp>
    </p:spTree>
    <p:extLst>
      <p:ext uri="{BB962C8B-B14F-4D97-AF65-F5344CB8AC3E}">
        <p14:creationId xmlns:p14="http://schemas.microsoft.com/office/powerpoint/2010/main" val="441966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fld id="{A2A98D81-1E06-484C-9B34-B2AEB05712FC}" type="datetimeFigureOut">
              <a:rPr lang="es-CO" smtClean="0"/>
              <a:t>24/10/2014</a:t>
            </a:fld>
            <a:endParaRPr lang="es-CO"/>
          </a:p>
        </p:txBody>
      </p:sp>
      <p:sp>
        <p:nvSpPr>
          <p:cNvPr id="6" name="5 Marcador de pie de página"/>
          <p:cNvSpPr>
            <a:spLocks noGrp="1"/>
          </p:cNvSpPr>
          <p:nvPr>
            <p:ph type="ftr" sz="quarter" idx="11"/>
          </p:nvPr>
        </p:nvSpPr>
        <p:spPr/>
        <p:txBody>
          <a:bodyPr/>
          <a:lstStyle>
            <a:lvl1pPr>
              <a:defRPr/>
            </a:lvl1pPr>
          </a:lstStyle>
          <a:p>
            <a:endParaRPr lang="es-CO"/>
          </a:p>
        </p:txBody>
      </p:sp>
      <p:sp>
        <p:nvSpPr>
          <p:cNvPr id="7" name="6 Marcador de número de diapositiva"/>
          <p:cNvSpPr>
            <a:spLocks noGrp="1"/>
          </p:cNvSpPr>
          <p:nvPr>
            <p:ph type="sldNum" sz="quarter" idx="12"/>
          </p:nvPr>
        </p:nvSpPr>
        <p:spPr/>
        <p:txBody>
          <a:bodyPr/>
          <a:lstStyle>
            <a:lvl1pPr>
              <a:defRPr/>
            </a:lvl1pPr>
          </a:lstStyle>
          <a:p>
            <a:fld id="{F552194B-2383-4066-A6DB-A585ACFF6269}" type="slidenum">
              <a:rPr lang="es-CO" smtClean="0"/>
              <a:t>‹Nº›</a:t>
            </a:fld>
            <a:endParaRPr lang="es-CO"/>
          </a:p>
        </p:txBody>
      </p:sp>
    </p:spTree>
    <p:extLst>
      <p:ext uri="{BB962C8B-B14F-4D97-AF65-F5344CB8AC3E}">
        <p14:creationId xmlns:p14="http://schemas.microsoft.com/office/powerpoint/2010/main" val="2172387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fld id="{A2A98D81-1E06-484C-9B34-B2AEB05712FC}" type="datetimeFigureOut">
              <a:rPr lang="es-CO" smtClean="0"/>
              <a:t>24/10/2014</a:t>
            </a:fld>
            <a:endParaRPr lang="es-CO"/>
          </a:p>
        </p:txBody>
      </p:sp>
      <p:sp>
        <p:nvSpPr>
          <p:cNvPr id="6" name="5 Marcador de pie de página"/>
          <p:cNvSpPr>
            <a:spLocks noGrp="1"/>
          </p:cNvSpPr>
          <p:nvPr>
            <p:ph type="ftr" sz="quarter" idx="11"/>
          </p:nvPr>
        </p:nvSpPr>
        <p:spPr/>
        <p:txBody>
          <a:bodyPr/>
          <a:lstStyle>
            <a:lvl1pPr>
              <a:defRPr/>
            </a:lvl1pPr>
          </a:lstStyle>
          <a:p>
            <a:endParaRPr lang="es-CO"/>
          </a:p>
        </p:txBody>
      </p:sp>
      <p:sp>
        <p:nvSpPr>
          <p:cNvPr id="7" name="6 Marcador de número de diapositiva"/>
          <p:cNvSpPr>
            <a:spLocks noGrp="1"/>
          </p:cNvSpPr>
          <p:nvPr>
            <p:ph type="sldNum" sz="quarter" idx="12"/>
          </p:nvPr>
        </p:nvSpPr>
        <p:spPr/>
        <p:txBody>
          <a:bodyPr/>
          <a:lstStyle>
            <a:lvl1pPr>
              <a:defRPr/>
            </a:lvl1pPr>
          </a:lstStyle>
          <a:p>
            <a:fld id="{F552194B-2383-4066-A6DB-A585ACFF6269}" type="slidenum">
              <a:rPr lang="es-CO" smtClean="0"/>
              <a:t>‹Nº›</a:t>
            </a:fld>
            <a:endParaRPr lang="es-CO"/>
          </a:p>
        </p:txBody>
      </p:sp>
    </p:spTree>
    <p:extLst>
      <p:ext uri="{BB962C8B-B14F-4D97-AF65-F5344CB8AC3E}">
        <p14:creationId xmlns:p14="http://schemas.microsoft.com/office/powerpoint/2010/main" val="3625406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A2A98D81-1E06-484C-9B34-B2AEB05712FC}" type="datetimeFigureOut">
              <a:rPr lang="es-CO" smtClean="0"/>
              <a:t>24/10/2014</a:t>
            </a:fld>
            <a:endParaRPr lang="es-CO"/>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s-CO"/>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F552194B-2383-4066-A6DB-A585ACFF6269}" type="slidenum">
              <a:rPr lang="es-CO" smtClean="0"/>
              <a:t>‹Nº›</a:t>
            </a:fld>
            <a:endParaRPr lang="es-CO"/>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idx="1"/>
          </p:nvPr>
        </p:nvSpPr>
        <p:spPr>
          <a:xfrm>
            <a:off x="457200" y="304800"/>
            <a:ext cx="8229600" cy="5821363"/>
          </a:xfrm>
          <a:solidFill>
            <a:srgbClr val="92D050"/>
          </a:solidFill>
          <a:ln>
            <a:solidFill>
              <a:srgbClr val="FFFF00"/>
            </a:solidFill>
            <a:miter lim="800000"/>
            <a:headEnd/>
            <a:tailEnd/>
          </a:ln>
        </p:spPr>
        <p:txBody>
          <a:bodyPr/>
          <a:lstStyle/>
          <a:p>
            <a:pPr marL="0" indent="0" algn="ctr" eaLnBrk="1" hangingPunct="1">
              <a:buFont typeface="Arial" charset="0"/>
              <a:buNone/>
            </a:pPr>
            <a:r>
              <a:rPr lang="es-CO" altLang="es-ES" sz="3600" b="1" dirty="0" smtClean="0">
                <a:solidFill>
                  <a:srgbClr val="0070C0"/>
                </a:solidFill>
              </a:rPr>
              <a:t>TÉCNICO LABORAL POR COMPETENCIA COMO ENTRENADOR DEPORTIVO Y PREPARADOR FISICO</a:t>
            </a:r>
            <a:r>
              <a:rPr lang="es-CO" altLang="es-ES" dirty="0" smtClean="0">
                <a:solidFill>
                  <a:srgbClr val="0070C0"/>
                </a:solidFill>
              </a:rPr>
              <a:t> </a:t>
            </a:r>
          </a:p>
          <a:p>
            <a:pPr marL="0" indent="0" algn="ctr" eaLnBrk="1" hangingPunct="1">
              <a:buFont typeface="Arial" charset="0"/>
              <a:buNone/>
            </a:pPr>
            <a:r>
              <a:rPr lang="es-CO" altLang="es-ES" sz="3600" b="1" dirty="0" smtClean="0">
                <a:solidFill>
                  <a:srgbClr val="FF0000"/>
                </a:solidFill>
              </a:rPr>
              <a:t>INTRODECCION A LA EDUCACION FISICA </a:t>
            </a:r>
            <a:endParaRPr lang="es-CO" altLang="es-ES" sz="3600" b="1" dirty="0" smtClean="0">
              <a:solidFill>
                <a:srgbClr val="FF0000"/>
              </a:solidFill>
            </a:endParaRPr>
          </a:p>
          <a:p>
            <a:pPr marL="0" indent="0" algn="ctr" eaLnBrk="1" hangingPunct="1">
              <a:buFont typeface="Arial" charset="0"/>
              <a:buNone/>
            </a:pPr>
            <a:endParaRPr lang="es-CO" altLang="es-ES" sz="1400" b="1" dirty="0" smtClean="0">
              <a:solidFill>
                <a:srgbClr val="002060"/>
              </a:solidFill>
            </a:endParaRPr>
          </a:p>
          <a:p>
            <a:pPr marL="0" indent="0" algn="ctr" eaLnBrk="1" hangingPunct="1">
              <a:buFont typeface="Arial" charset="0"/>
              <a:buNone/>
            </a:pPr>
            <a:endParaRPr lang="es-CO" altLang="es-ES" sz="1400" b="1" dirty="0">
              <a:solidFill>
                <a:srgbClr val="002060"/>
              </a:solidFill>
            </a:endParaRPr>
          </a:p>
          <a:p>
            <a:pPr marL="0" indent="0" algn="ctr" eaLnBrk="1" hangingPunct="1">
              <a:buFont typeface="Arial" charset="0"/>
              <a:buNone/>
            </a:pPr>
            <a:r>
              <a:rPr lang="es-CO" altLang="es-ES" sz="1400" b="1" dirty="0" smtClean="0">
                <a:solidFill>
                  <a:srgbClr val="002060"/>
                </a:solidFill>
              </a:rPr>
              <a:t>JOHAO </a:t>
            </a:r>
            <a:r>
              <a:rPr lang="es-CO" altLang="es-ES" sz="1400" b="1" dirty="0" smtClean="0">
                <a:solidFill>
                  <a:srgbClr val="002060"/>
                </a:solidFill>
              </a:rPr>
              <a:t>VALENCIA</a:t>
            </a:r>
          </a:p>
          <a:p>
            <a:pPr marL="0" indent="0" algn="ctr" eaLnBrk="1" hangingPunct="1">
              <a:buFont typeface="Arial" charset="0"/>
              <a:buNone/>
            </a:pPr>
            <a:r>
              <a:rPr lang="es-CO" altLang="es-ES" sz="1400" b="1" dirty="0" smtClean="0">
                <a:solidFill>
                  <a:srgbClr val="002060"/>
                </a:solidFill>
              </a:rPr>
              <a:t>PROFESIONAL EN CIENCIAS DEL DEPORTE </a:t>
            </a:r>
          </a:p>
          <a:p>
            <a:pPr marL="0" indent="0" algn="ctr" eaLnBrk="1" hangingPunct="1">
              <a:buFont typeface="Arial" charset="0"/>
              <a:buNone/>
            </a:pPr>
            <a:r>
              <a:rPr lang="es-CO" altLang="es-ES" sz="1400" b="1" dirty="0" smtClean="0">
                <a:solidFill>
                  <a:srgbClr val="002060"/>
                </a:solidFill>
              </a:rPr>
              <a:t>MAG, EN EDUCACION  </a:t>
            </a:r>
          </a:p>
          <a:p>
            <a:pPr marL="0" indent="0" algn="ctr" eaLnBrk="1" hangingPunct="1">
              <a:buFont typeface="Arial" charset="0"/>
              <a:buNone/>
            </a:pPr>
            <a:endParaRPr lang="es-ES_tradnl" altLang="es-ES" b="1" dirty="0" smtClean="0">
              <a:solidFill>
                <a:srgbClr val="00B050"/>
              </a:solidFill>
            </a:endParaRPr>
          </a:p>
        </p:txBody>
      </p:sp>
    </p:spTree>
    <p:extLst>
      <p:ext uri="{BB962C8B-B14F-4D97-AF65-F5344CB8AC3E}">
        <p14:creationId xmlns:p14="http://schemas.microsoft.com/office/powerpoint/2010/main" val="23189828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descr="renacimiento.jpg"/>
          <p:cNvPicPr>
            <a:picLocks noChangeAspect="1"/>
          </p:cNvPicPr>
          <p:nvPr/>
        </p:nvPicPr>
        <p:blipFill>
          <a:blip r:embed="rId3" cstate="print"/>
          <a:stretch>
            <a:fillRect/>
          </a:stretch>
        </p:blipFill>
        <p:spPr>
          <a:xfrm>
            <a:off x="0" y="0"/>
            <a:ext cx="9144000" cy="6858000"/>
          </a:xfrm>
          <a:prstGeom prst="rect">
            <a:avLst/>
          </a:prstGeom>
        </p:spPr>
      </p:pic>
      <p:sp>
        <p:nvSpPr>
          <p:cNvPr id="3" name="2 Marcador de contenido"/>
          <p:cNvSpPr>
            <a:spLocks noGrp="1"/>
          </p:cNvSpPr>
          <p:nvPr>
            <p:ph idx="1"/>
          </p:nvPr>
        </p:nvSpPr>
        <p:spPr>
          <a:xfrm>
            <a:off x="838200" y="0"/>
            <a:ext cx="7543800" cy="6858000"/>
          </a:xfrm>
        </p:spPr>
        <p:txBody>
          <a:bodyPr>
            <a:normAutofit/>
          </a:bodyPr>
          <a:lstStyle/>
          <a:p>
            <a:pPr>
              <a:buNone/>
            </a:pPr>
            <a:r>
              <a:rPr lang="es-AR" dirty="0" smtClean="0"/>
              <a:t>	</a:t>
            </a:r>
          </a:p>
          <a:p>
            <a:pPr>
              <a:buNone/>
            </a:pPr>
            <a:r>
              <a:rPr lang="es-AR" dirty="0" smtClean="0"/>
              <a:t>		</a:t>
            </a:r>
            <a:r>
              <a:rPr lang="es-AR" dirty="0" smtClean="0">
                <a:latin typeface="Franklin Gothic Medium" pitchFamily="34" charset="0"/>
              </a:rPr>
              <a:t>RENACIMIENTO SIGO XVI Y XVII.</a:t>
            </a:r>
            <a:r>
              <a:rPr lang="es-AR" dirty="0" smtClean="0"/>
              <a:t> </a:t>
            </a:r>
            <a:br>
              <a:rPr lang="es-AR" dirty="0" smtClean="0"/>
            </a:br>
            <a:endParaRPr lang="es-AR" dirty="0" smtClean="0"/>
          </a:p>
          <a:p>
            <a:pPr>
              <a:buNone/>
            </a:pPr>
            <a:r>
              <a:rPr lang="es-AR" dirty="0" smtClean="0"/>
              <a:t>    retoman la EF para adaptarla al campo educativo a imagen de lo que ya hicieron los griegos y romanos. un nuevo sentir y una nueva filosofía con respecto al cuerpo y sus cuidados. </a:t>
            </a:r>
          </a:p>
          <a:p>
            <a:pPr>
              <a:buNone/>
            </a:pPr>
            <a:r>
              <a:rPr lang="es-AR" dirty="0" smtClean="0"/>
              <a:t> 	«Las magníficas escuelas incluyeron ejercicios de equitación, carreras pedestres, saltos, esgrima, diversos juegos con pelotas,  </a:t>
            </a:r>
          </a:p>
          <a:p>
            <a:endParaRPr lang="es-AR" dirty="0"/>
          </a:p>
        </p:txBody>
      </p:sp>
    </p:spTree>
    <p:extLst>
      <p:ext uri="{BB962C8B-B14F-4D97-AF65-F5344CB8AC3E}">
        <p14:creationId xmlns:p14="http://schemas.microsoft.com/office/powerpoint/2010/main" val="34100512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aalemania.jpg"/>
          <p:cNvPicPr>
            <a:picLocks noChangeAspect="1"/>
          </p:cNvPicPr>
          <p:nvPr/>
        </p:nvPicPr>
        <p:blipFill>
          <a:blip r:embed="rId2" cstate="print"/>
          <a:stretch>
            <a:fillRect/>
          </a:stretch>
        </p:blipFill>
        <p:spPr>
          <a:xfrm>
            <a:off x="0" y="0"/>
            <a:ext cx="9144000" cy="6858000"/>
          </a:xfrm>
          <a:prstGeom prst="rect">
            <a:avLst/>
          </a:prstGeom>
        </p:spPr>
      </p:pic>
      <p:sp>
        <p:nvSpPr>
          <p:cNvPr id="3" name="2 Marcador de contenido"/>
          <p:cNvSpPr>
            <a:spLocks noGrp="1"/>
          </p:cNvSpPr>
          <p:nvPr>
            <p:ph idx="1"/>
          </p:nvPr>
        </p:nvSpPr>
        <p:spPr>
          <a:xfrm>
            <a:off x="685800" y="0"/>
            <a:ext cx="7772400" cy="6858000"/>
          </a:xfrm>
        </p:spPr>
        <p:txBody>
          <a:bodyPr/>
          <a:lstStyle/>
          <a:p>
            <a:pPr>
              <a:buNone/>
            </a:pPr>
            <a:r>
              <a:rPr lang="es-AR" dirty="0" smtClean="0"/>
              <a:t>			</a:t>
            </a:r>
          </a:p>
          <a:p>
            <a:pPr>
              <a:buNone/>
            </a:pPr>
            <a:r>
              <a:rPr lang="es-AR" dirty="0" smtClean="0"/>
              <a:t>			</a:t>
            </a:r>
          </a:p>
          <a:p>
            <a:pPr>
              <a:buNone/>
            </a:pPr>
            <a:r>
              <a:rPr lang="es-AR" dirty="0" smtClean="0"/>
              <a:t>		   EDAD MODERNA SIGLO XVIII</a:t>
            </a:r>
          </a:p>
          <a:p>
            <a:pPr>
              <a:buNone/>
            </a:pPr>
            <a:r>
              <a:rPr lang="es-AR" dirty="0" smtClean="0"/>
              <a:t>    </a:t>
            </a:r>
          </a:p>
          <a:p>
            <a:pPr>
              <a:buNone/>
            </a:pPr>
            <a:r>
              <a:rPr lang="es-AR" dirty="0" smtClean="0"/>
              <a:t>    1800 aparecen Formas de ejercicios físicos especialmente vinculadas con la evolución de la gimnasia. </a:t>
            </a:r>
          </a:p>
          <a:p>
            <a:pPr>
              <a:buNone/>
            </a:pPr>
            <a:r>
              <a:rPr lang="es-AR" dirty="0" smtClean="0"/>
              <a:t>    el nacimiento de l</a:t>
            </a:r>
            <a:r>
              <a:rPr lang="es-AR" dirty="0" smtClean="0">
                <a:solidFill>
                  <a:schemeClr val="bg1"/>
                </a:solidFill>
              </a:rPr>
              <a:t>a gimnas</a:t>
            </a:r>
            <a:r>
              <a:rPr lang="es-AR" dirty="0" smtClean="0"/>
              <a:t>ia</a:t>
            </a:r>
            <a:r>
              <a:rPr lang="es-AR" dirty="0" smtClean="0">
                <a:solidFill>
                  <a:schemeClr val="bg1"/>
                </a:solidFill>
              </a:rPr>
              <a:t> </a:t>
            </a:r>
            <a:r>
              <a:rPr lang="es-AR" dirty="0" smtClean="0"/>
              <a:t>en Alemania, </a:t>
            </a:r>
          </a:p>
          <a:p>
            <a:pPr>
              <a:buNone/>
            </a:pPr>
            <a:r>
              <a:rPr lang="es-AR" dirty="0" smtClean="0"/>
              <a:t>    la evolución d</a:t>
            </a:r>
            <a:r>
              <a:rPr lang="es-AR" dirty="0" smtClean="0">
                <a:solidFill>
                  <a:schemeClr val="bg1"/>
                </a:solidFill>
              </a:rPr>
              <a:t>e la gimnasia en </a:t>
            </a:r>
            <a:r>
              <a:rPr lang="es-AR" dirty="0" smtClean="0"/>
              <a:t>los Países Nórdicos, gim</a:t>
            </a:r>
            <a:r>
              <a:rPr lang="es-AR" dirty="0" smtClean="0">
                <a:solidFill>
                  <a:schemeClr val="bg1"/>
                </a:solidFill>
              </a:rPr>
              <a:t>nasia sueca. </a:t>
            </a:r>
          </a:p>
          <a:p>
            <a:pPr>
              <a:buNone/>
            </a:pPr>
            <a:r>
              <a:rPr lang="es-AR" dirty="0" smtClean="0"/>
              <a:t>    corriente francesa.</a:t>
            </a:r>
          </a:p>
          <a:p>
            <a:endParaRPr lang="es-AR" dirty="0"/>
          </a:p>
        </p:txBody>
      </p:sp>
    </p:spTree>
    <p:extLst>
      <p:ext uri="{BB962C8B-B14F-4D97-AF65-F5344CB8AC3E}">
        <p14:creationId xmlns:p14="http://schemas.microsoft.com/office/powerpoint/2010/main" val="3831096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1820.jpg"/>
          <p:cNvPicPr>
            <a:picLocks noChangeAspect="1"/>
          </p:cNvPicPr>
          <p:nvPr/>
        </p:nvPicPr>
        <p:blipFill>
          <a:blip r:embed="rId2" cstate="print"/>
          <a:stretch>
            <a:fillRect/>
          </a:stretch>
        </p:blipFill>
        <p:spPr>
          <a:xfrm>
            <a:off x="5105400" y="0"/>
            <a:ext cx="4038600" cy="6858000"/>
          </a:xfrm>
          <a:prstGeom prst="rect">
            <a:avLst/>
          </a:prstGeom>
        </p:spPr>
      </p:pic>
      <p:sp>
        <p:nvSpPr>
          <p:cNvPr id="3" name="2 Marcador de contenido"/>
          <p:cNvSpPr>
            <a:spLocks noGrp="1"/>
          </p:cNvSpPr>
          <p:nvPr>
            <p:ph idx="1"/>
          </p:nvPr>
        </p:nvSpPr>
        <p:spPr>
          <a:xfrm>
            <a:off x="381000" y="0"/>
            <a:ext cx="4495800" cy="6858000"/>
          </a:xfrm>
        </p:spPr>
        <p:txBody>
          <a:bodyPr>
            <a:normAutofit fontScale="62500" lnSpcReduction="20000"/>
          </a:bodyPr>
          <a:lstStyle/>
          <a:p>
            <a:pPr>
              <a:buNone/>
            </a:pPr>
            <a:r>
              <a:rPr lang="es-AR" dirty="0" smtClean="0"/>
              <a:t>			     </a:t>
            </a:r>
          </a:p>
          <a:p>
            <a:pPr>
              <a:buNone/>
            </a:pPr>
            <a:r>
              <a:rPr lang="es-AR" dirty="0" smtClean="0">
                <a:latin typeface="Franklin Gothic Medium" pitchFamily="34" charset="0"/>
              </a:rPr>
              <a:t> 		</a:t>
            </a:r>
          </a:p>
          <a:p>
            <a:pPr>
              <a:buNone/>
            </a:pPr>
            <a:r>
              <a:rPr lang="es-AR" sz="4000" dirty="0" smtClean="0">
                <a:latin typeface="Franklin Gothic Medium" pitchFamily="34" charset="0"/>
              </a:rPr>
              <a:t>          Colombia SIGLO XVIII</a:t>
            </a:r>
          </a:p>
          <a:p>
            <a:pPr>
              <a:buNone/>
            </a:pPr>
            <a:endParaRPr lang="es-CO" sz="4000" dirty="0" smtClean="0">
              <a:latin typeface="Franklin Gothic Medium" pitchFamily="34" charset="0"/>
            </a:endParaRPr>
          </a:p>
          <a:p>
            <a:pPr>
              <a:buNone/>
            </a:pPr>
            <a:r>
              <a:rPr lang="es-AR" sz="4000" b="1" dirty="0" smtClean="0"/>
              <a:t>    1820 El General Simón Bolívar y Francisco de Paula Santander, en 1820 dictaron un decreto que buscaba la organización de la educación bajo criterios de moralidad y pedagogía en abundancia. Dicho decreto hacia énfasis en la formación física de los niños con el fin de ejercitarlos para un  posible contraataque de los españoles.</a:t>
            </a:r>
          </a:p>
          <a:p>
            <a:endParaRPr lang="es-AR" sz="4000" dirty="0"/>
          </a:p>
        </p:txBody>
      </p:sp>
    </p:spTree>
    <p:extLst>
      <p:ext uri="{BB962C8B-B14F-4D97-AF65-F5344CB8AC3E}">
        <p14:creationId xmlns:p14="http://schemas.microsoft.com/office/powerpoint/2010/main" val="21895884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descr="1888.jpg"/>
          <p:cNvPicPr>
            <a:picLocks noChangeAspect="1"/>
          </p:cNvPicPr>
          <p:nvPr/>
        </p:nvPicPr>
        <p:blipFill>
          <a:blip r:embed="rId2" cstate="print"/>
          <a:stretch>
            <a:fillRect/>
          </a:stretch>
        </p:blipFill>
        <p:spPr>
          <a:xfrm>
            <a:off x="0" y="0"/>
            <a:ext cx="5257800" cy="6858000"/>
          </a:xfrm>
          <a:prstGeom prst="rect">
            <a:avLst/>
          </a:prstGeom>
        </p:spPr>
      </p:pic>
      <p:sp>
        <p:nvSpPr>
          <p:cNvPr id="3" name="2 Marcador de contenido"/>
          <p:cNvSpPr>
            <a:spLocks noGrp="1"/>
          </p:cNvSpPr>
          <p:nvPr>
            <p:ph idx="1"/>
          </p:nvPr>
        </p:nvSpPr>
        <p:spPr>
          <a:xfrm>
            <a:off x="4648200" y="0"/>
            <a:ext cx="4114800" cy="6324600"/>
          </a:xfrm>
        </p:spPr>
        <p:txBody>
          <a:bodyPr>
            <a:normAutofit fontScale="77500" lnSpcReduction="20000"/>
          </a:bodyPr>
          <a:lstStyle/>
          <a:p>
            <a:pPr>
              <a:buNone/>
            </a:pPr>
            <a:r>
              <a:rPr lang="es-AR" dirty="0" smtClean="0"/>
              <a:t>     </a:t>
            </a:r>
          </a:p>
          <a:p>
            <a:pPr>
              <a:buNone/>
            </a:pPr>
            <a:endParaRPr lang="es-AR" dirty="0" smtClean="0"/>
          </a:p>
          <a:p>
            <a:pPr>
              <a:buNone/>
            </a:pPr>
            <a:r>
              <a:rPr lang="es-AR" dirty="0" smtClean="0"/>
              <a:t>    </a:t>
            </a:r>
          </a:p>
          <a:p>
            <a:pPr>
              <a:buNone/>
            </a:pPr>
            <a:r>
              <a:rPr lang="es-AR" dirty="0" smtClean="0"/>
              <a:t>    </a:t>
            </a:r>
          </a:p>
          <a:p>
            <a:pPr>
              <a:buNone/>
            </a:pPr>
            <a:r>
              <a:rPr lang="es-AR" dirty="0" smtClean="0"/>
              <a:t>    1888 Solo hasta el 13 de Noviembre de 1888, el entonces Presidente Carlos Holguín, mediante la Ley 92 se reglamenta la instrucción pública. En el artículo 9 la Ley decía: En todos los colegios costeados o subvencionados por la nación, será obligatoria la enseñanza de la gimnasia.</a:t>
            </a:r>
          </a:p>
          <a:p>
            <a:endParaRPr lang="es-AR" dirty="0"/>
          </a:p>
        </p:txBody>
      </p:sp>
      <p:sp>
        <p:nvSpPr>
          <p:cNvPr id="4" name="3 Rectángulo"/>
          <p:cNvSpPr/>
          <p:nvPr/>
        </p:nvSpPr>
        <p:spPr>
          <a:xfrm>
            <a:off x="1219200" y="685800"/>
            <a:ext cx="6553200" cy="584775"/>
          </a:xfrm>
          <a:prstGeom prst="rect">
            <a:avLst/>
          </a:prstGeom>
        </p:spPr>
        <p:txBody>
          <a:bodyPr wrap="square">
            <a:spAutoFit/>
          </a:bodyPr>
          <a:lstStyle/>
          <a:p>
            <a:r>
              <a:rPr lang="es-AR" dirty="0" smtClean="0">
                <a:latin typeface="Franklin Gothic Medium" pitchFamily="34" charset="0"/>
              </a:rPr>
              <a:t>                          </a:t>
            </a:r>
            <a:r>
              <a:rPr lang="es-AR" sz="3200" dirty="0" smtClean="0">
                <a:latin typeface="Franklin Gothic Medium" pitchFamily="34" charset="0"/>
              </a:rPr>
              <a:t>Colombia SIGLO XVIII</a:t>
            </a:r>
            <a:endParaRPr lang="es-AR" sz="3200" dirty="0"/>
          </a:p>
        </p:txBody>
      </p:sp>
    </p:spTree>
    <p:extLst>
      <p:ext uri="{BB962C8B-B14F-4D97-AF65-F5344CB8AC3E}">
        <p14:creationId xmlns:p14="http://schemas.microsoft.com/office/powerpoint/2010/main" val="5934723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gimnacia sueca.jpg"/>
          <p:cNvPicPr>
            <a:picLocks noChangeAspect="1"/>
          </p:cNvPicPr>
          <p:nvPr/>
        </p:nvPicPr>
        <p:blipFill>
          <a:blip r:embed="rId2" cstate="print"/>
          <a:stretch>
            <a:fillRect/>
          </a:stretch>
        </p:blipFill>
        <p:spPr>
          <a:xfrm>
            <a:off x="0" y="0"/>
            <a:ext cx="9144000" cy="6858000"/>
          </a:xfrm>
          <a:prstGeom prst="rect">
            <a:avLst/>
          </a:prstGeom>
        </p:spPr>
      </p:pic>
      <p:sp>
        <p:nvSpPr>
          <p:cNvPr id="3" name="2 Marcador de contenido"/>
          <p:cNvSpPr>
            <a:spLocks noGrp="1"/>
          </p:cNvSpPr>
          <p:nvPr>
            <p:ph idx="1"/>
          </p:nvPr>
        </p:nvSpPr>
        <p:spPr>
          <a:xfrm>
            <a:off x="533400" y="0"/>
            <a:ext cx="8153400" cy="3124200"/>
          </a:xfrm>
        </p:spPr>
        <p:txBody>
          <a:bodyPr>
            <a:normAutofit fontScale="25000" lnSpcReduction="20000"/>
          </a:bodyPr>
          <a:lstStyle/>
          <a:p>
            <a:pPr>
              <a:buNone/>
            </a:pPr>
            <a:r>
              <a:rPr lang="es-AR" dirty="0" smtClean="0"/>
              <a:t>    </a:t>
            </a:r>
          </a:p>
          <a:p>
            <a:pPr>
              <a:buNone/>
            </a:pPr>
            <a:r>
              <a:rPr lang="es-AR" dirty="0" smtClean="0"/>
              <a:t>    </a:t>
            </a:r>
            <a:endParaRPr lang="es-AR" dirty="0" smtClean="0">
              <a:solidFill>
                <a:schemeClr val="bg1"/>
              </a:solidFill>
            </a:endParaRPr>
          </a:p>
          <a:p>
            <a:pPr algn="ctr">
              <a:buNone/>
            </a:pPr>
            <a:r>
              <a:rPr lang="es-AR" sz="12300" dirty="0" smtClean="0">
                <a:solidFill>
                  <a:schemeClr val="bg1"/>
                </a:solidFill>
              </a:rPr>
              <a:t>    LA EDUCACION FISICA  EN EL SIGLO XIX</a:t>
            </a:r>
            <a:r>
              <a:rPr lang="es-AR" dirty="0" smtClean="0">
                <a:solidFill>
                  <a:schemeClr val="bg1"/>
                </a:solidFill>
              </a:rPr>
              <a:t>. </a:t>
            </a:r>
            <a:br>
              <a:rPr lang="es-AR" dirty="0" smtClean="0">
                <a:solidFill>
                  <a:schemeClr val="bg1"/>
                </a:solidFill>
              </a:rPr>
            </a:br>
            <a:endParaRPr lang="es-AR" dirty="0" smtClean="0">
              <a:solidFill>
                <a:schemeClr val="bg1"/>
              </a:solidFill>
            </a:endParaRPr>
          </a:p>
          <a:p>
            <a:pPr>
              <a:buNone/>
            </a:pPr>
            <a:endParaRPr lang="es-AR" dirty="0" smtClean="0">
              <a:solidFill>
                <a:schemeClr val="bg1"/>
              </a:solidFill>
            </a:endParaRPr>
          </a:p>
          <a:p>
            <a:pPr algn="ctr">
              <a:buNone/>
            </a:pPr>
            <a:r>
              <a:rPr lang="es-AR" dirty="0" smtClean="0">
                <a:solidFill>
                  <a:schemeClr val="bg1"/>
                </a:solidFill>
              </a:rPr>
              <a:t>             </a:t>
            </a:r>
            <a:r>
              <a:rPr lang="es-AR" sz="9600" dirty="0" smtClean="0">
                <a:solidFill>
                  <a:srgbClr val="FFFF00"/>
                </a:solidFill>
              </a:rPr>
              <a:t>Se inicia la gimnasia analítica y se establece una clasificación de capacidades a desarrollar: fuerza, resistencia, habilidades, coraje, localización, progresión y corrección  repeticiones que juegan un papel fundamental, esto Inspira y se globaliza, se trata de aprender más formas y actitudes en cada movimiento, siendo éste consciente y no mecánico, sacrificado y disciplinado. Introduce aparatos para fomentar el riesgo como la barra fija, o el potro, espalderas  </a:t>
            </a:r>
            <a:br>
              <a:rPr lang="es-AR" sz="9600" dirty="0" smtClean="0">
                <a:solidFill>
                  <a:srgbClr val="FFFF00"/>
                </a:solidFill>
              </a:rPr>
            </a:br>
            <a:endParaRPr lang="es-AR" sz="9600" dirty="0" smtClean="0">
              <a:solidFill>
                <a:srgbClr val="FFFF00"/>
              </a:solidFill>
            </a:endParaRPr>
          </a:p>
          <a:p>
            <a:endParaRPr lang="es-AR" sz="9600" dirty="0">
              <a:solidFill>
                <a:srgbClr val="FFFF00"/>
              </a:solidFill>
            </a:endParaRPr>
          </a:p>
        </p:txBody>
      </p:sp>
    </p:spTree>
    <p:extLst>
      <p:ext uri="{BB962C8B-B14F-4D97-AF65-F5344CB8AC3E}">
        <p14:creationId xmlns:p14="http://schemas.microsoft.com/office/powerpoint/2010/main" val="6661218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09600" y="0"/>
            <a:ext cx="7924800" cy="6858000"/>
          </a:xfrm>
        </p:spPr>
        <p:txBody>
          <a:bodyPr>
            <a:normAutofit/>
          </a:bodyPr>
          <a:lstStyle/>
          <a:p>
            <a:pPr algn="ctr">
              <a:buNone/>
            </a:pPr>
            <a:r>
              <a:rPr lang="es-CO" dirty="0" smtClean="0"/>
              <a:t>      </a:t>
            </a:r>
          </a:p>
          <a:p>
            <a:pPr algn="ctr">
              <a:buNone/>
            </a:pPr>
            <a:r>
              <a:rPr lang="es-CO" dirty="0" smtClean="0"/>
              <a:t>  </a:t>
            </a:r>
          </a:p>
          <a:p>
            <a:pPr>
              <a:buNone/>
            </a:pPr>
            <a:r>
              <a:rPr lang="es-AR" dirty="0" smtClean="0">
                <a:solidFill>
                  <a:schemeClr val="bg1"/>
                </a:solidFill>
              </a:rPr>
              <a:t>      </a:t>
            </a:r>
          </a:p>
          <a:p>
            <a:pPr algn="ctr">
              <a:buNone/>
            </a:pPr>
            <a:endParaRPr lang="es-AR" dirty="0"/>
          </a:p>
        </p:txBody>
      </p:sp>
      <p:pic>
        <p:nvPicPr>
          <p:cNvPr id="11" name="10 Imagen" descr="1827.jpg"/>
          <p:cNvPicPr>
            <a:picLocks noChangeAspect="1"/>
          </p:cNvPicPr>
          <p:nvPr/>
        </p:nvPicPr>
        <p:blipFill>
          <a:blip r:embed="rId2" cstate="print"/>
          <a:stretch>
            <a:fillRect/>
          </a:stretch>
        </p:blipFill>
        <p:spPr>
          <a:xfrm>
            <a:off x="0" y="0"/>
            <a:ext cx="5943600" cy="6858000"/>
          </a:xfrm>
          <a:prstGeom prst="rect">
            <a:avLst/>
          </a:prstGeom>
        </p:spPr>
      </p:pic>
      <p:sp>
        <p:nvSpPr>
          <p:cNvPr id="12" name="11 Rectángulo"/>
          <p:cNvSpPr/>
          <p:nvPr/>
        </p:nvSpPr>
        <p:spPr>
          <a:xfrm>
            <a:off x="5410200" y="533401"/>
            <a:ext cx="3505200" cy="5632311"/>
          </a:xfrm>
          <a:prstGeom prst="rect">
            <a:avLst/>
          </a:prstGeom>
        </p:spPr>
        <p:txBody>
          <a:bodyPr wrap="square">
            <a:spAutoFit/>
          </a:bodyPr>
          <a:lstStyle/>
          <a:p>
            <a:pPr algn="ctr"/>
            <a:endParaRPr lang="es-CO" dirty="0" smtClean="0"/>
          </a:p>
          <a:p>
            <a:pPr algn="ctr"/>
            <a:r>
              <a:rPr lang="es-CO" sz="2400" dirty="0" smtClean="0"/>
              <a:t>LA EDUCACION FISICA EN EL SUGLO XIX</a:t>
            </a:r>
            <a:endParaRPr lang="es-AR" sz="2400" dirty="0" smtClean="0"/>
          </a:p>
          <a:p>
            <a:pPr algn="ctr"/>
            <a:r>
              <a:rPr lang="es-CO" sz="2400" dirty="0" smtClean="0"/>
              <a:t>COLOMBIA</a:t>
            </a:r>
            <a:endParaRPr lang="es-AR" sz="2400" dirty="0" smtClean="0"/>
          </a:p>
          <a:p>
            <a:endParaRPr lang="es-AR" dirty="0" smtClean="0"/>
          </a:p>
          <a:p>
            <a:r>
              <a:rPr lang="es-AR" dirty="0" smtClean="0"/>
              <a:t>Piedra angular de la educación física como profesión  1925 la educación física Colombiana comenzó en noviembre de 1925, con la promulgación de la Ley 80 del mismo año, siendo presidente de Colombia el Doctor Pedro Nel Ospina y ministro de Educación el Doctor José Ignacio Vernaza. SECCION DE EDUCACION FISICA NACIONAL . gracias a implementaciones y ejemplos de países europeos buenos en cada una de sus disciplinas</a:t>
            </a:r>
            <a:endParaRPr lang="es-AR" dirty="0"/>
          </a:p>
        </p:txBody>
      </p:sp>
    </p:spTree>
    <p:extLst>
      <p:ext uri="{BB962C8B-B14F-4D97-AF65-F5344CB8AC3E}">
        <p14:creationId xmlns:p14="http://schemas.microsoft.com/office/powerpoint/2010/main" val="23332933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1426170"/>
          </a:xfrm>
        </p:spPr>
        <p:txBody>
          <a:bodyPr/>
          <a:lstStyle/>
          <a:p>
            <a:r>
              <a:rPr lang="es-CO" sz="3600" dirty="0" smtClean="0">
                <a:solidFill>
                  <a:schemeClr val="tx1"/>
                </a:solidFill>
              </a:rPr>
              <a:t>LA EDUCACIÓN FÍSICA, TIENE QUE VER CON EL </a:t>
            </a:r>
            <a:r>
              <a:rPr lang="es-CO" sz="3600" b="1" dirty="0" smtClean="0">
                <a:solidFill>
                  <a:schemeClr val="tx1"/>
                </a:solidFill>
              </a:rPr>
              <a:t>APRENDIZAJE!</a:t>
            </a:r>
            <a:r>
              <a:rPr lang="es-CO" sz="4000" b="1" dirty="0" smtClean="0">
                <a:solidFill>
                  <a:schemeClr val="tx1"/>
                </a:solidFill>
              </a:rPr>
              <a:t/>
            </a:r>
            <a:br>
              <a:rPr lang="es-CO" sz="4000" b="1" dirty="0" smtClean="0">
                <a:solidFill>
                  <a:schemeClr val="tx1"/>
                </a:solidFill>
              </a:rPr>
            </a:br>
            <a:endParaRPr lang="es-CO" sz="4000" dirty="0"/>
          </a:p>
        </p:txBody>
      </p:sp>
      <p:sp>
        <p:nvSpPr>
          <p:cNvPr id="3" name="2 Marcador de contenido"/>
          <p:cNvSpPr>
            <a:spLocks noGrp="1"/>
          </p:cNvSpPr>
          <p:nvPr>
            <p:ph idx="1"/>
          </p:nvPr>
        </p:nvSpPr>
        <p:spPr>
          <a:xfrm>
            <a:off x="457200" y="1988840"/>
            <a:ext cx="8229600" cy="4137323"/>
          </a:xfrm>
        </p:spPr>
        <p:txBody>
          <a:bodyPr/>
          <a:lstStyle/>
          <a:p>
            <a:pPr marL="0" indent="0" algn="just">
              <a:buNone/>
            </a:pPr>
            <a:r>
              <a:rPr lang="es-CO" sz="2400" dirty="0" smtClean="0"/>
              <a:t>La educación física e</a:t>
            </a:r>
            <a:r>
              <a:rPr lang="es-CO" sz="2400" dirty="0" smtClean="0">
                <a:solidFill>
                  <a:schemeClr val="tx1"/>
                </a:solidFill>
              </a:rPr>
              <a:t>s una disciplina </a:t>
            </a:r>
            <a:r>
              <a:rPr lang="es-CO" sz="2400" dirty="0">
                <a:solidFill>
                  <a:schemeClr val="tx1"/>
                </a:solidFill>
              </a:rPr>
              <a:t>pedagógica </a:t>
            </a:r>
            <a:r>
              <a:rPr lang="es-CO" sz="2400" dirty="0" smtClean="0">
                <a:solidFill>
                  <a:schemeClr val="tx1"/>
                </a:solidFill>
              </a:rPr>
              <a:t>que </a:t>
            </a:r>
            <a:r>
              <a:rPr lang="es-CO" sz="2400" dirty="0">
                <a:solidFill>
                  <a:schemeClr val="tx1"/>
                </a:solidFill>
              </a:rPr>
              <a:t>basa </a:t>
            </a:r>
            <a:r>
              <a:rPr lang="es-CO" sz="2400" dirty="0" smtClean="0">
                <a:solidFill>
                  <a:schemeClr val="tx1"/>
                </a:solidFill>
              </a:rPr>
              <a:t>su intervención en </a:t>
            </a:r>
            <a:r>
              <a:rPr lang="es-CO" sz="2400" dirty="0">
                <a:solidFill>
                  <a:schemeClr val="tx1"/>
                </a:solidFill>
              </a:rPr>
              <a:t>el movimiento corporal, para </a:t>
            </a:r>
            <a:r>
              <a:rPr lang="es-CO" sz="2400" b="1" dirty="0">
                <a:solidFill>
                  <a:schemeClr val="tx1"/>
                </a:solidFill>
              </a:rPr>
              <a:t>estructurar</a:t>
            </a:r>
            <a:r>
              <a:rPr lang="es-CO" sz="2400" dirty="0">
                <a:solidFill>
                  <a:schemeClr val="tx1"/>
                </a:solidFill>
              </a:rPr>
              <a:t> </a:t>
            </a:r>
            <a:r>
              <a:rPr lang="es-CO" sz="2400" dirty="0" smtClean="0">
                <a:solidFill>
                  <a:schemeClr val="tx1"/>
                </a:solidFill>
              </a:rPr>
              <a:t>y </a:t>
            </a:r>
            <a:r>
              <a:rPr lang="es-CO" sz="2400" b="1" dirty="0">
                <a:solidFill>
                  <a:schemeClr val="tx1"/>
                </a:solidFill>
              </a:rPr>
              <a:t>desarrollar</a:t>
            </a:r>
            <a:r>
              <a:rPr lang="es-CO" sz="2400" dirty="0">
                <a:solidFill>
                  <a:schemeClr val="tx1"/>
                </a:solidFill>
              </a:rPr>
              <a:t> </a:t>
            </a:r>
            <a:r>
              <a:rPr lang="es-CO" sz="2400" dirty="0" smtClean="0">
                <a:solidFill>
                  <a:schemeClr val="tx1"/>
                </a:solidFill>
              </a:rPr>
              <a:t>de </a:t>
            </a:r>
            <a:r>
              <a:rPr lang="es-CO" sz="2400" dirty="0">
                <a:solidFill>
                  <a:schemeClr val="tx1"/>
                </a:solidFill>
              </a:rPr>
              <a:t>forma integral y armónica, las capacidades físicas, afectivas y cognitivas de la </a:t>
            </a:r>
            <a:r>
              <a:rPr lang="es-CO" sz="2400" dirty="0" smtClean="0">
                <a:solidFill>
                  <a:schemeClr val="tx1"/>
                </a:solidFill>
              </a:rPr>
              <a:t>persona.</a:t>
            </a:r>
          </a:p>
          <a:p>
            <a:pPr marL="0" indent="0" algn="just">
              <a:buNone/>
            </a:pPr>
            <a:endParaRPr lang="es-CO" sz="2400" dirty="0"/>
          </a:p>
        </p:txBody>
      </p:sp>
      <p:pic>
        <p:nvPicPr>
          <p:cNvPr id="1028" name="Picture 4" descr="http://1.bp.blogspot.com/_0l6pJdJLPLc/SSFSIM6tkAI/AAAAAAAAAB4/8BtTB6L0V3w/s400/salto.bmp"/>
          <p:cNvPicPr>
            <a:picLocks noChangeAspect="1" noChangeArrowheads="1"/>
          </p:cNvPicPr>
          <p:nvPr/>
        </p:nvPicPr>
        <p:blipFill rotWithShape="1">
          <a:blip r:embed="rId2">
            <a:extLst>
              <a:ext uri="{28A0092B-C50C-407E-A947-70E740481C1C}">
                <a14:useLocalDpi xmlns:a14="http://schemas.microsoft.com/office/drawing/2010/main" val="0"/>
              </a:ext>
            </a:extLst>
          </a:blip>
          <a:srcRect t="5297"/>
          <a:stretch/>
        </p:blipFill>
        <p:spPr bwMode="auto">
          <a:xfrm>
            <a:off x="4499992" y="3861048"/>
            <a:ext cx="2232248" cy="26844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603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sz="4000" b="1" dirty="0"/>
              <a:t>APTITUD FISICA</a:t>
            </a:r>
          </a:p>
        </p:txBody>
      </p:sp>
      <p:sp>
        <p:nvSpPr>
          <p:cNvPr id="3" name="2 Marcador de contenido"/>
          <p:cNvSpPr>
            <a:spLocks noGrp="1"/>
          </p:cNvSpPr>
          <p:nvPr>
            <p:ph idx="1"/>
          </p:nvPr>
        </p:nvSpPr>
        <p:spPr/>
        <p:txBody>
          <a:bodyPr/>
          <a:lstStyle/>
          <a:p>
            <a:pPr marL="0" indent="0" algn="just">
              <a:buNone/>
            </a:pPr>
            <a:r>
              <a:rPr lang="es-CO" sz="2400" dirty="0" smtClean="0"/>
              <a:t>Es </a:t>
            </a:r>
            <a:r>
              <a:rPr lang="es-CO" sz="2400" dirty="0"/>
              <a:t>la capacidad que tiene el organismo </a:t>
            </a:r>
            <a:r>
              <a:rPr lang="es-CO" sz="2400" dirty="0" smtClean="0"/>
              <a:t>para efectuar actividades </a:t>
            </a:r>
            <a:r>
              <a:rPr lang="es-CO" sz="2400" dirty="0"/>
              <a:t>físicas en forma eficiente, retardando la aparición de la fatiga y disminuyendo el tiempo necesario para recuperarse. </a:t>
            </a:r>
            <a:endParaRPr lang="es-CO" sz="2400" dirty="0" smtClean="0"/>
          </a:p>
          <a:p>
            <a:pPr marL="0" indent="0" algn="just">
              <a:buNone/>
            </a:pPr>
            <a:endParaRPr lang="es-CO" sz="2400" dirty="0"/>
          </a:p>
          <a:p>
            <a:pPr marL="0" indent="0" algn="just">
              <a:buNone/>
            </a:pPr>
            <a:r>
              <a:rPr lang="es-CO" sz="2400" dirty="0" smtClean="0"/>
              <a:t>Esto </a:t>
            </a:r>
            <a:r>
              <a:rPr lang="es-CO" sz="2400" dirty="0"/>
              <a:t>da como resultado el buen funcionamiento de los órganos, aparatos y sistemas del cuerpo humano, debido a la realización periódica y sistemática de actividades físicas.</a:t>
            </a:r>
          </a:p>
        </p:txBody>
      </p:sp>
      <p:pic>
        <p:nvPicPr>
          <p:cNvPr id="2050" name="Picture 2" descr="http://www.rena.edu.ve/SegundaEtapa/deporte/IMAGENES/corriendo.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5513427" y="4725144"/>
            <a:ext cx="2381250" cy="1866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1859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2" presetClass="entr" presetSubtype="4" fill="hold" nodeType="withEffect">
                                  <p:stCondLst>
                                    <p:cond delay="0"/>
                                  </p:stCondLst>
                                  <p:childTnLst>
                                    <p:set>
                                      <p:cBhvr>
                                        <p:cTn id="11" dur="1" fill="hold">
                                          <p:stCondLst>
                                            <p:cond delay="0"/>
                                          </p:stCondLst>
                                        </p:cTn>
                                        <p:tgtEl>
                                          <p:spTgt spid="2050"/>
                                        </p:tgtEl>
                                        <p:attrNameLst>
                                          <p:attrName>style.visibility</p:attrName>
                                        </p:attrNameLst>
                                      </p:cBhvr>
                                      <p:to>
                                        <p:strVal val="visible"/>
                                      </p:to>
                                    </p:set>
                                    <p:anim calcmode="lin" valueType="num">
                                      <p:cBhvr additive="base">
                                        <p:cTn id="12" dur="500" fill="hold"/>
                                        <p:tgtEl>
                                          <p:spTgt spid="2050"/>
                                        </p:tgtEl>
                                        <p:attrNameLst>
                                          <p:attrName>ppt_x</p:attrName>
                                        </p:attrNameLst>
                                      </p:cBhvr>
                                      <p:tavLst>
                                        <p:tav tm="0">
                                          <p:val>
                                            <p:strVal val="#ppt_x"/>
                                          </p:val>
                                        </p:tav>
                                        <p:tav tm="100000">
                                          <p:val>
                                            <p:strVal val="#ppt_x"/>
                                          </p:val>
                                        </p:tav>
                                      </p:tavLst>
                                    </p:anim>
                                    <p:anim calcmode="lin" valueType="num">
                                      <p:cBhvr additive="base">
                                        <p:cTn id="13"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p:cTn id="1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sz="4000" b="1" dirty="0" smtClean="0"/>
              <a:t>¿POR QUE HACER EJERCICIO?</a:t>
            </a:r>
            <a:endParaRPr lang="es-CO" sz="4000" b="1" dirty="0"/>
          </a:p>
        </p:txBody>
      </p:sp>
      <p:sp>
        <p:nvSpPr>
          <p:cNvPr id="3" name="2 Marcador de contenido"/>
          <p:cNvSpPr>
            <a:spLocks noGrp="1"/>
          </p:cNvSpPr>
          <p:nvPr>
            <p:ph idx="1"/>
          </p:nvPr>
        </p:nvSpPr>
        <p:spPr>
          <a:xfrm>
            <a:off x="457200" y="1600201"/>
            <a:ext cx="8219256" cy="1036712"/>
          </a:xfrm>
        </p:spPr>
        <p:txBody>
          <a:bodyPr/>
          <a:lstStyle/>
          <a:p>
            <a:pPr marL="0" indent="0" algn="just">
              <a:buNone/>
            </a:pPr>
            <a:r>
              <a:rPr lang="es-CO" sz="2400" dirty="0" smtClean="0"/>
              <a:t>El movimiento es una propiedad y una necesidad del organismo humano.</a:t>
            </a:r>
          </a:p>
          <a:p>
            <a:pPr marL="0" indent="0" algn="just">
              <a:buNone/>
            </a:pPr>
            <a:endParaRPr lang="es-CO" sz="2400" dirty="0" smtClean="0"/>
          </a:p>
        </p:txBody>
      </p:sp>
      <p:sp>
        <p:nvSpPr>
          <p:cNvPr id="4" name="3 Rectángulo"/>
          <p:cNvSpPr/>
          <p:nvPr/>
        </p:nvSpPr>
        <p:spPr>
          <a:xfrm>
            <a:off x="2843808" y="2595676"/>
            <a:ext cx="5832648" cy="3785652"/>
          </a:xfrm>
          <a:prstGeom prst="rect">
            <a:avLst/>
          </a:prstGeom>
        </p:spPr>
        <p:txBody>
          <a:bodyPr wrap="square">
            <a:spAutoFit/>
          </a:bodyPr>
          <a:lstStyle/>
          <a:p>
            <a:pPr algn="just"/>
            <a:r>
              <a:rPr lang="es-CO" sz="2400" dirty="0"/>
              <a:t>El </a:t>
            </a:r>
            <a:r>
              <a:rPr lang="es-CO" sz="2400" b="1" dirty="0"/>
              <a:t>aparato Locomotor</a:t>
            </a:r>
            <a:r>
              <a:rPr lang="es-CO" sz="2400" dirty="0"/>
              <a:t>, es decir huesos y músculos están diseñados y construidos para cumplir una misión </a:t>
            </a:r>
            <a:r>
              <a:rPr lang="es-CO" sz="2400" b="1" dirty="0"/>
              <a:t>SOSTENER </a:t>
            </a:r>
            <a:r>
              <a:rPr lang="es-CO" sz="2400" dirty="0"/>
              <a:t>Y</a:t>
            </a:r>
            <a:r>
              <a:rPr lang="es-CO" sz="2400" b="1" dirty="0"/>
              <a:t> DAR MOVIMIENTO. </a:t>
            </a:r>
            <a:endParaRPr lang="es-CO" sz="2400" b="1" dirty="0" smtClean="0"/>
          </a:p>
          <a:p>
            <a:pPr algn="just"/>
            <a:endParaRPr lang="es-CO" sz="2400" dirty="0"/>
          </a:p>
          <a:p>
            <a:pPr algn="just"/>
            <a:r>
              <a:rPr lang="es-CO" sz="2400" dirty="0"/>
              <a:t>Pero deben ser ejercitados para cumplir su función eficazmente de lo contrario se atrofian y degeneran dando lugar a diferentes enfermedades y problemas en el organismo.</a:t>
            </a:r>
          </a:p>
        </p:txBody>
      </p:sp>
    </p:spTree>
    <p:extLst>
      <p:ext uri="{BB962C8B-B14F-4D97-AF65-F5344CB8AC3E}">
        <p14:creationId xmlns:p14="http://schemas.microsoft.com/office/powerpoint/2010/main" val="3293296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94122"/>
          </a:xfrm>
        </p:spPr>
        <p:txBody>
          <a:bodyPr/>
          <a:lstStyle/>
          <a:p>
            <a:r>
              <a:rPr lang="es-CO" sz="4000" b="1" dirty="0" smtClean="0">
                <a:solidFill>
                  <a:schemeClr val="tx1"/>
                </a:solidFill>
                <a:latin typeface="+mj-lt"/>
                <a:ea typeface="+mj-ea"/>
                <a:cs typeface="+mj-cs"/>
              </a:rPr>
              <a:t>IMPORTANCIA DEL DEPORTE</a:t>
            </a:r>
            <a:endParaRPr lang="es-CO" sz="3200" b="1" dirty="0"/>
          </a:p>
        </p:txBody>
      </p:sp>
      <p:sp>
        <p:nvSpPr>
          <p:cNvPr id="3" name="2 Marcador de contenido"/>
          <p:cNvSpPr>
            <a:spLocks noGrp="1"/>
          </p:cNvSpPr>
          <p:nvPr>
            <p:ph idx="1"/>
          </p:nvPr>
        </p:nvSpPr>
        <p:spPr/>
        <p:txBody>
          <a:bodyPr/>
          <a:lstStyle/>
          <a:p>
            <a:pPr marL="0" indent="0" algn="just">
              <a:buNone/>
            </a:pPr>
            <a:r>
              <a:rPr lang="es-CO" sz="2400" dirty="0">
                <a:solidFill>
                  <a:schemeClr val="tx1"/>
                </a:solidFill>
              </a:rPr>
              <a:t>La educación física</a:t>
            </a:r>
            <a:r>
              <a:rPr lang="es-CO" sz="2400" dirty="0" smtClean="0">
                <a:solidFill>
                  <a:schemeClr val="tx1"/>
                </a:solidFill>
              </a:rPr>
              <a:t>, demuestra </a:t>
            </a:r>
            <a:r>
              <a:rPr lang="es-CO" sz="2400" dirty="0">
                <a:solidFill>
                  <a:schemeClr val="tx1"/>
                </a:solidFill>
              </a:rPr>
              <a:t>lo importante que es el </a:t>
            </a:r>
            <a:r>
              <a:rPr lang="es-CO" sz="2400" b="1" dirty="0">
                <a:solidFill>
                  <a:schemeClr val="tx1"/>
                </a:solidFill>
              </a:rPr>
              <a:t>trabajo en equipo</a:t>
            </a:r>
            <a:r>
              <a:rPr lang="es-CO" sz="2400" dirty="0">
                <a:solidFill>
                  <a:schemeClr val="tx1"/>
                </a:solidFill>
              </a:rPr>
              <a:t>. Ya que al practicar deportes de compañía, </a:t>
            </a:r>
            <a:r>
              <a:rPr lang="es-CO" sz="2400" dirty="0" smtClean="0"/>
              <a:t>se </a:t>
            </a:r>
            <a:r>
              <a:rPr lang="es-CO" sz="2400" dirty="0" smtClean="0">
                <a:solidFill>
                  <a:schemeClr val="tx1"/>
                </a:solidFill>
              </a:rPr>
              <a:t>conoce </a:t>
            </a:r>
            <a:r>
              <a:rPr lang="es-CO" sz="2400" dirty="0">
                <a:solidFill>
                  <a:schemeClr val="tx1"/>
                </a:solidFill>
              </a:rPr>
              <a:t>el valor de coordinar esfuerzos, para lograr una </a:t>
            </a:r>
            <a:r>
              <a:rPr lang="es-CO" sz="2400" dirty="0" smtClean="0">
                <a:solidFill>
                  <a:schemeClr val="tx1"/>
                </a:solidFill>
              </a:rPr>
              <a:t>meta.</a:t>
            </a:r>
          </a:p>
          <a:p>
            <a:pPr marL="0" indent="0" algn="just">
              <a:buNone/>
            </a:pPr>
            <a:endParaRPr lang="es-CO" sz="2400" dirty="0"/>
          </a:p>
          <a:p>
            <a:pPr marL="0" indent="0" algn="just">
              <a:buNone/>
            </a:pPr>
            <a:r>
              <a:rPr lang="es-CO" sz="2400" dirty="0" smtClean="0">
                <a:solidFill>
                  <a:schemeClr val="tx1"/>
                </a:solidFill>
              </a:rPr>
              <a:t>Por </a:t>
            </a:r>
            <a:r>
              <a:rPr lang="es-CO" sz="2400" dirty="0">
                <a:solidFill>
                  <a:schemeClr val="tx1"/>
                </a:solidFill>
              </a:rPr>
              <a:t>otra parte, nos hace pensar, reaccionar rápidamente, delegar y confiar en otros, diversas decisiones que nos afectan directamente.</a:t>
            </a:r>
            <a:endParaRPr lang="es-CO" sz="2400" dirty="0"/>
          </a:p>
        </p:txBody>
      </p:sp>
    </p:spTree>
    <p:extLst>
      <p:ext uri="{BB962C8B-B14F-4D97-AF65-F5344CB8AC3E}">
        <p14:creationId xmlns:p14="http://schemas.microsoft.com/office/powerpoint/2010/main" val="22646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0" y="0"/>
            <a:ext cx="9144000" cy="6858000"/>
          </a:xfrm>
        </p:spPr>
        <p:txBody>
          <a:bodyPr/>
          <a:lstStyle/>
          <a:p>
            <a:pPr>
              <a:buNone/>
            </a:pPr>
            <a:endParaRPr lang="es-AR" sz="6600" dirty="0" smtClean="0">
              <a:latin typeface="Franklin Gothic Heavy" pitchFamily="34" charset="0"/>
            </a:endParaRPr>
          </a:p>
          <a:p>
            <a:pPr algn="ctr">
              <a:buNone/>
            </a:pPr>
            <a:r>
              <a:rPr lang="es-AR" sz="6600" dirty="0">
                <a:latin typeface="Franklin Gothic Heavy" pitchFamily="34" charset="0"/>
              </a:rPr>
              <a:t> </a:t>
            </a:r>
            <a:r>
              <a:rPr lang="es-AR" sz="6600" dirty="0" smtClean="0">
                <a:latin typeface="Franklin Gothic Heavy" pitchFamily="34" charset="0"/>
              </a:rPr>
              <a:t> </a:t>
            </a:r>
            <a:r>
              <a:rPr lang="es-AR" sz="7200" dirty="0" smtClean="0">
                <a:latin typeface="Franklin Gothic Heavy" pitchFamily="34" charset="0"/>
              </a:rPr>
              <a:t>Historia </a:t>
            </a:r>
            <a:r>
              <a:rPr lang="es-AR" sz="7200" dirty="0">
                <a:latin typeface="Franklin Gothic Heavy" pitchFamily="34" charset="0"/>
              </a:rPr>
              <a:t>de la </a:t>
            </a:r>
            <a:r>
              <a:rPr lang="es-AR" sz="7200" dirty="0" smtClean="0">
                <a:latin typeface="Franklin Gothic Heavy" pitchFamily="34" charset="0"/>
              </a:rPr>
              <a:t>        Educación Física  </a:t>
            </a:r>
            <a:endParaRPr lang="es-AR" sz="7200" dirty="0">
              <a:latin typeface="Franklin Gothic Heavy" pitchFamily="34" charset="0"/>
            </a:endParaRPr>
          </a:p>
          <a:p>
            <a:endParaRPr lang="es-AR" dirty="0"/>
          </a:p>
        </p:txBody>
      </p:sp>
    </p:spTree>
    <p:extLst>
      <p:ext uri="{BB962C8B-B14F-4D97-AF65-F5344CB8AC3E}">
        <p14:creationId xmlns:p14="http://schemas.microsoft.com/office/powerpoint/2010/main" val="2886566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sz="4000" b="1" dirty="0" smtClean="0">
                <a:solidFill>
                  <a:schemeClr val="tx1"/>
                </a:solidFill>
              </a:rPr>
              <a:t>IMPORTANCIA DEL DEPORTE</a:t>
            </a:r>
            <a:endParaRPr lang="es-CO" sz="4000" dirty="0"/>
          </a:p>
        </p:txBody>
      </p:sp>
      <p:sp>
        <p:nvSpPr>
          <p:cNvPr id="3" name="2 Marcador de contenido"/>
          <p:cNvSpPr>
            <a:spLocks noGrp="1"/>
          </p:cNvSpPr>
          <p:nvPr>
            <p:ph idx="1"/>
          </p:nvPr>
        </p:nvSpPr>
        <p:spPr>
          <a:xfrm>
            <a:off x="457200" y="1772816"/>
            <a:ext cx="8229600" cy="4353347"/>
          </a:xfrm>
        </p:spPr>
        <p:txBody>
          <a:bodyPr/>
          <a:lstStyle/>
          <a:p>
            <a:pPr marL="0" indent="0" algn="just">
              <a:buNone/>
            </a:pPr>
            <a:r>
              <a:rPr lang="es-CO" sz="2400" dirty="0">
                <a:solidFill>
                  <a:schemeClr val="tx1"/>
                </a:solidFill>
              </a:rPr>
              <a:t>Hacer ejercicio es la forma más eficaz de cuidar </a:t>
            </a:r>
            <a:r>
              <a:rPr lang="es-CO" sz="2400" dirty="0" smtClean="0">
                <a:solidFill>
                  <a:schemeClr val="tx1"/>
                </a:solidFill>
              </a:rPr>
              <a:t>la </a:t>
            </a:r>
            <a:r>
              <a:rPr lang="es-CO" sz="2400" dirty="0">
                <a:solidFill>
                  <a:schemeClr val="tx1"/>
                </a:solidFill>
              </a:rPr>
              <a:t>salud y mejorar </a:t>
            </a:r>
            <a:r>
              <a:rPr lang="es-CO" sz="2400" dirty="0" smtClean="0">
                <a:solidFill>
                  <a:schemeClr val="tx1"/>
                </a:solidFill>
              </a:rPr>
              <a:t>el </a:t>
            </a:r>
            <a:r>
              <a:rPr lang="es-CO" sz="2400" dirty="0">
                <a:solidFill>
                  <a:schemeClr val="tx1"/>
                </a:solidFill>
              </a:rPr>
              <a:t>estado o acondicionamiento </a:t>
            </a:r>
            <a:r>
              <a:rPr lang="es-CO" sz="2400" dirty="0" smtClean="0">
                <a:solidFill>
                  <a:schemeClr val="tx1"/>
                </a:solidFill>
              </a:rPr>
              <a:t>físico.</a:t>
            </a:r>
            <a:endParaRPr lang="es-CO" sz="2400" dirty="0"/>
          </a:p>
        </p:txBody>
      </p:sp>
      <p:pic>
        <p:nvPicPr>
          <p:cNvPr id="4" name="Picture 2" descr="http://2.bp.blogspot.com/_v8nUl5mOM7Y/TP0JwEriEsI/AAAAAAAAACQ/b818N-vxR3E/s1600/piramide.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35895" y="2636912"/>
            <a:ext cx="5019380" cy="39604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8241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heel(1)">
                                      <p:cBhvr>
                                        <p:cTn id="1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sz="4000" b="1" dirty="0" smtClean="0"/>
              <a:t>OBJETIVOS DE LA EDUCACION FISICA</a:t>
            </a:r>
            <a:endParaRPr lang="es-CO" sz="4000" b="1" dirty="0"/>
          </a:p>
        </p:txBody>
      </p:sp>
      <p:sp>
        <p:nvSpPr>
          <p:cNvPr id="3" name="2 Marcador de contenido"/>
          <p:cNvSpPr>
            <a:spLocks noGrp="1"/>
          </p:cNvSpPr>
          <p:nvPr>
            <p:ph idx="1"/>
          </p:nvPr>
        </p:nvSpPr>
        <p:spPr/>
        <p:txBody>
          <a:bodyPr/>
          <a:lstStyle/>
          <a:p>
            <a:pPr marL="0" indent="0">
              <a:buNone/>
            </a:pPr>
            <a:r>
              <a:rPr lang="es-CO" sz="2400" b="1" dirty="0" smtClean="0"/>
              <a:t>OBJETIVOS ANATOMICOS:</a:t>
            </a:r>
          </a:p>
          <a:p>
            <a:pPr marL="0" indent="0">
              <a:buNone/>
            </a:pPr>
            <a:endParaRPr lang="es-CO" sz="2400" b="1" dirty="0" smtClean="0"/>
          </a:p>
          <a:p>
            <a:r>
              <a:rPr lang="es-CO" sz="2400" dirty="0" smtClean="0"/>
              <a:t>Mejorar la función cardiovascular</a:t>
            </a:r>
          </a:p>
          <a:p>
            <a:r>
              <a:rPr lang="es-CO" sz="2400" dirty="0" smtClean="0"/>
              <a:t>Incrementar la potencia muscular</a:t>
            </a:r>
          </a:p>
          <a:p>
            <a:r>
              <a:rPr lang="es-CO" sz="2400" dirty="0" smtClean="0"/>
              <a:t>Aumentar la resistencia a la fatiga</a:t>
            </a:r>
          </a:p>
          <a:p>
            <a:r>
              <a:rPr lang="es-CO" sz="2400" dirty="0" smtClean="0"/>
              <a:t>Contribuir a la formación física</a:t>
            </a:r>
          </a:p>
          <a:p>
            <a:r>
              <a:rPr lang="es-CO" sz="2400" dirty="0" smtClean="0"/>
              <a:t>Perfeccionar el funcionamiento del individuo</a:t>
            </a:r>
          </a:p>
          <a:p>
            <a:r>
              <a:rPr lang="es-CO" sz="2400" dirty="0" smtClean="0"/>
              <a:t>Mejorar la circulación de la sangre</a:t>
            </a:r>
          </a:p>
          <a:p>
            <a:r>
              <a:rPr lang="es-CO" sz="2400" dirty="0" smtClean="0"/>
              <a:t>Mejorar la postura corporal</a:t>
            </a:r>
          </a:p>
          <a:p>
            <a:pPr marL="0" indent="0" algn="just">
              <a:buNone/>
            </a:pPr>
            <a:endParaRPr lang="es-CO" sz="2400" dirty="0" smtClean="0"/>
          </a:p>
        </p:txBody>
      </p:sp>
    </p:spTree>
    <p:extLst>
      <p:ext uri="{BB962C8B-B14F-4D97-AF65-F5344CB8AC3E}">
        <p14:creationId xmlns:p14="http://schemas.microsoft.com/office/powerpoint/2010/main" val="3156540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4" dur="500"/>
                                        <p:tgtEl>
                                          <p:spTgt spid="3">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1" dur="50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p:cTn id="26"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8" dur="5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p:cTn id="33"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5" dur="500"/>
                                        <p:tgtEl>
                                          <p:spTgt spid="3">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grpId="0" nodeType="click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 calcmode="lin" valueType="num">
                                      <p:cBhvr>
                                        <p:cTn id="40"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1"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p:cTn id="47"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8"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49" dur="500"/>
                                        <p:tgtEl>
                                          <p:spTgt spid="3">
                                            <p:txEl>
                                              <p:pRg st="7" end="7"/>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3" presetClass="entr" presetSubtype="16" fill="hold" grpId="0" nodeType="clickEffect">
                                  <p:stCondLst>
                                    <p:cond delay="0"/>
                                  </p:stCondLst>
                                  <p:childTnLst>
                                    <p:set>
                                      <p:cBhvr>
                                        <p:cTn id="53" dur="1" fill="hold">
                                          <p:stCondLst>
                                            <p:cond delay="0"/>
                                          </p:stCondLst>
                                        </p:cTn>
                                        <p:tgtEl>
                                          <p:spTgt spid="3">
                                            <p:txEl>
                                              <p:pRg st="8" end="8"/>
                                            </p:txEl>
                                          </p:spTgt>
                                        </p:tgtEl>
                                        <p:attrNameLst>
                                          <p:attrName>style.visibility</p:attrName>
                                        </p:attrNameLst>
                                      </p:cBhvr>
                                      <p:to>
                                        <p:strVal val="visible"/>
                                      </p:to>
                                    </p:set>
                                    <p:anim calcmode="lin" valueType="num">
                                      <p:cBhvr>
                                        <p:cTn id="54"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5"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56"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b="1" dirty="0"/>
              <a:t>OBJETIVOS DE LA EDUCACION FISICA</a:t>
            </a:r>
            <a:endParaRPr lang="es-CO" dirty="0"/>
          </a:p>
        </p:txBody>
      </p:sp>
      <p:sp>
        <p:nvSpPr>
          <p:cNvPr id="3" name="2 Marcador de contenido"/>
          <p:cNvSpPr>
            <a:spLocks noGrp="1"/>
          </p:cNvSpPr>
          <p:nvPr>
            <p:ph idx="1"/>
          </p:nvPr>
        </p:nvSpPr>
        <p:spPr/>
        <p:txBody>
          <a:bodyPr/>
          <a:lstStyle/>
          <a:p>
            <a:pPr marL="0" indent="0">
              <a:buNone/>
            </a:pPr>
            <a:r>
              <a:rPr lang="es-CO" sz="2400" b="1" dirty="0" smtClean="0"/>
              <a:t>OBJETIVOS EMOCIONALES O PSICOLÓGICOS</a:t>
            </a:r>
          </a:p>
          <a:p>
            <a:pPr marL="0" indent="0">
              <a:buNone/>
            </a:pPr>
            <a:endParaRPr lang="es-CO" sz="2400" b="1" dirty="0" smtClean="0"/>
          </a:p>
          <a:p>
            <a:r>
              <a:rPr lang="es-CO" sz="2400" dirty="0" smtClean="0"/>
              <a:t>Crear confianza en sí mismo</a:t>
            </a:r>
          </a:p>
          <a:p>
            <a:r>
              <a:rPr lang="es-CO" sz="2400" dirty="0" smtClean="0"/>
              <a:t>Mejorar equilibrio emocional</a:t>
            </a:r>
          </a:p>
          <a:p>
            <a:r>
              <a:rPr lang="es-CO" sz="2400" dirty="0" smtClean="0"/>
              <a:t>Canalizar la Agresividad</a:t>
            </a:r>
          </a:p>
          <a:p>
            <a:r>
              <a:rPr lang="es-CO" sz="2400" dirty="0" smtClean="0"/>
              <a:t>Afirmar la personalidad</a:t>
            </a:r>
          </a:p>
          <a:p>
            <a:r>
              <a:rPr lang="es-CO" sz="2400" dirty="0" smtClean="0"/>
              <a:t>Elevar el autoestima</a:t>
            </a:r>
            <a:endParaRPr lang="es-CO" sz="2400" dirty="0"/>
          </a:p>
        </p:txBody>
      </p:sp>
    </p:spTree>
    <p:extLst>
      <p:ext uri="{BB962C8B-B14F-4D97-AF65-F5344CB8AC3E}">
        <p14:creationId xmlns:p14="http://schemas.microsoft.com/office/powerpoint/2010/main" val="185615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4" dur="500"/>
                                        <p:tgtEl>
                                          <p:spTgt spid="3">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1" dur="50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p:cTn id="26"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8" dur="5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p:cTn id="33"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5" dur="500"/>
                                        <p:tgtEl>
                                          <p:spTgt spid="3">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grpId="0" nodeType="click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 calcmode="lin" valueType="num">
                                      <p:cBhvr>
                                        <p:cTn id="40"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1"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Título"/>
          <p:cNvSpPr>
            <a:spLocks noGrp="1"/>
          </p:cNvSpPr>
          <p:nvPr>
            <p:ph type="title"/>
          </p:nvPr>
        </p:nvSpPr>
        <p:spPr>
          <a:xfrm>
            <a:off x="685800" y="514350"/>
            <a:ext cx="2743200" cy="842963"/>
          </a:xfrm>
        </p:spPr>
        <p:txBody>
          <a:bodyPr/>
          <a:lstStyle/>
          <a:p>
            <a:pPr algn="ctr" eaLnBrk="1" hangingPunct="1"/>
            <a:r>
              <a:rPr lang="es-CO" altLang="es-ES" sz="1800" smtClean="0">
                <a:latin typeface="Algerian" pitchFamily="82" charset="0"/>
              </a:rPr>
              <a:t>TENDENCIAS DE LA EDUCACION FISICA</a:t>
            </a:r>
          </a:p>
        </p:txBody>
      </p:sp>
      <p:sp>
        <p:nvSpPr>
          <p:cNvPr id="9219" name="2 Marcador de texto"/>
          <p:cNvSpPr>
            <a:spLocks noGrp="1"/>
          </p:cNvSpPr>
          <p:nvPr>
            <p:ph type="body" idx="2"/>
          </p:nvPr>
        </p:nvSpPr>
        <p:spPr>
          <a:xfrm>
            <a:off x="214313" y="1500188"/>
            <a:ext cx="3214687" cy="4748212"/>
          </a:xfrm>
        </p:spPr>
        <p:txBody>
          <a:bodyPr/>
          <a:lstStyle/>
          <a:p>
            <a:pPr algn="just" eaLnBrk="1" hangingPunct="1"/>
            <a:r>
              <a:rPr lang="es-CO" altLang="es-ES" smtClean="0">
                <a:solidFill>
                  <a:srgbClr val="8D0B7E"/>
                </a:solidFill>
                <a:latin typeface="Arial Narrow" pitchFamily="34" charset="0"/>
              </a:rPr>
              <a:t>Se toman dos puntos de vista, el primero hace referencia a los distintos énfasis que se dan en la practica de educación física escolar y el segundo a las corrientes epistemológicas. Las dos son interdependientes pues no hay practica escolar sin que en ella se manifieste una determinada concepción de educación física  sea de carácter explicito o implícito.</a:t>
            </a:r>
          </a:p>
          <a:p>
            <a:pPr algn="just" eaLnBrk="1" hangingPunct="1"/>
            <a:endParaRPr lang="es-CO" altLang="es-ES" smtClean="0">
              <a:solidFill>
                <a:srgbClr val="8D0B7E"/>
              </a:solidFill>
              <a:latin typeface="Arial Narrow" pitchFamily="34" charset="0"/>
            </a:endParaRPr>
          </a:p>
          <a:p>
            <a:pPr algn="just" eaLnBrk="1" hangingPunct="1"/>
            <a:r>
              <a:rPr lang="es-CO" altLang="es-ES" b="1" smtClean="0">
                <a:solidFill>
                  <a:srgbClr val="8D0B7E"/>
                </a:solidFill>
                <a:latin typeface="Arial Narrow" pitchFamily="34" charset="0"/>
              </a:rPr>
              <a:t>Énfasis de su puesta en practica en la escuela:</a:t>
            </a:r>
          </a:p>
          <a:p>
            <a:pPr algn="just" eaLnBrk="1" hangingPunct="1">
              <a:buFont typeface="Wingdings" pitchFamily="2" charset="2"/>
              <a:buChar char="ü"/>
            </a:pPr>
            <a:r>
              <a:rPr lang="es-CO" altLang="es-ES" smtClean="0">
                <a:solidFill>
                  <a:srgbClr val="8D0B7E"/>
                </a:solidFill>
                <a:latin typeface="Arial Narrow" pitchFamily="34" charset="0"/>
              </a:rPr>
              <a:t>Énfasis en la enseñanza y practica del deporte y la condición física.</a:t>
            </a:r>
          </a:p>
          <a:p>
            <a:pPr algn="just" eaLnBrk="1" hangingPunct="1">
              <a:buFont typeface="Wingdings" pitchFamily="2" charset="2"/>
              <a:buChar char="ü"/>
            </a:pPr>
            <a:r>
              <a:rPr lang="es-CO" altLang="es-ES" smtClean="0">
                <a:solidFill>
                  <a:srgbClr val="8D0B7E"/>
                </a:solidFill>
                <a:latin typeface="Arial Narrow" pitchFamily="34" charset="0"/>
              </a:rPr>
              <a:t>Énfasis en las actividades recreativas y de tiempo libre.</a:t>
            </a:r>
          </a:p>
          <a:p>
            <a:pPr algn="just" eaLnBrk="1" hangingPunct="1">
              <a:buFont typeface="Wingdings" pitchFamily="2" charset="2"/>
              <a:buChar char="ü"/>
            </a:pPr>
            <a:r>
              <a:rPr lang="es-CO" altLang="es-ES" smtClean="0">
                <a:solidFill>
                  <a:srgbClr val="8D0B7E"/>
                </a:solidFill>
                <a:latin typeface="Arial Narrow" pitchFamily="34" charset="0"/>
              </a:rPr>
              <a:t>Énfasis en la psicomotricidad.</a:t>
            </a:r>
          </a:p>
          <a:p>
            <a:pPr algn="just" eaLnBrk="1" hangingPunct="1">
              <a:buFont typeface="Wingdings" pitchFamily="2" charset="2"/>
              <a:buChar char="ü"/>
            </a:pPr>
            <a:r>
              <a:rPr lang="es-CO" altLang="es-ES" smtClean="0">
                <a:solidFill>
                  <a:srgbClr val="8D0B7E"/>
                </a:solidFill>
                <a:latin typeface="Arial Narrow" pitchFamily="34" charset="0"/>
              </a:rPr>
              <a:t>Énfasis en la estética corporal, el mantenimiento de la forma y la salud.</a:t>
            </a:r>
          </a:p>
          <a:p>
            <a:pPr algn="just" eaLnBrk="1" hangingPunct="1">
              <a:buFont typeface="Wingdings" pitchFamily="2" charset="2"/>
              <a:buChar char="ü"/>
            </a:pPr>
            <a:r>
              <a:rPr lang="es-CO" altLang="es-ES" smtClean="0">
                <a:solidFill>
                  <a:srgbClr val="8D0B7E"/>
                </a:solidFill>
                <a:latin typeface="Arial Narrow" pitchFamily="34" charset="0"/>
              </a:rPr>
              <a:t>Énfasis en la expresión corporal, danzas y representaciones artísticas.</a:t>
            </a:r>
          </a:p>
        </p:txBody>
      </p:sp>
      <p:pic>
        <p:nvPicPr>
          <p:cNvPr id="9220" name="4 Marcador de contenido" descr="epistemologia edifisca.gif"/>
          <p:cNvPicPr>
            <a:picLocks noGrp="1" noChangeAspect="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3575050" y="1000125"/>
            <a:ext cx="5111750" cy="4827588"/>
          </a:xfrm>
        </p:spPr>
      </p:pic>
    </p:spTree>
    <p:extLst>
      <p:ext uri="{BB962C8B-B14F-4D97-AF65-F5344CB8AC3E}">
        <p14:creationId xmlns:p14="http://schemas.microsoft.com/office/powerpoint/2010/main" val="34923415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850"/>
            <a:ext cx="8229600" cy="438150"/>
          </a:xfrm>
        </p:spPr>
        <p:txBody>
          <a:bodyPr>
            <a:normAutofit fontScale="90000"/>
          </a:bodyPr>
          <a:lstStyle/>
          <a:p>
            <a:pPr algn="ctr" eaLnBrk="1" fontAlgn="auto" hangingPunct="1">
              <a:spcAft>
                <a:spcPts val="0"/>
              </a:spcAft>
              <a:defRPr/>
            </a:pPr>
            <a:r>
              <a:rPr lang="es-CO" sz="2400" b="1" dirty="0" smtClean="0">
                <a:solidFill>
                  <a:schemeClr val="tx1">
                    <a:lumMod val="85000"/>
                    <a:lumOff val="15000"/>
                  </a:schemeClr>
                </a:solidFill>
                <a:latin typeface="Algerian" pitchFamily="82" charset="0"/>
              </a:rPr>
              <a:t>PROPOSITOS DE LA EDUCACION  FISICA</a:t>
            </a:r>
            <a:endParaRPr lang="es-CO" sz="2400" b="1" dirty="0">
              <a:solidFill>
                <a:schemeClr val="tx1">
                  <a:lumMod val="85000"/>
                  <a:lumOff val="15000"/>
                </a:schemeClr>
              </a:solidFill>
              <a:latin typeface="Algerian" pitchFamily="82" charset="0"/>
            </a:endParaRPr>
          </a:p>
        </p:txBody>
      </p:sp>
      <p:graphicFrame>
        <p:nvGraphicFramePr>
          <p:cNvPr id="5" name="4 Marcador de contenido"/>
          <p:cNvGraphicFramePr>
            <a:graphicFrameLocks noGrp="1"/>
          </p:cNvGraphicFramePr>
          <p:nvPr>
            <p:ph sz="half" idx="1"/>
            <p:extLst>
              <p:ext uri="{D42A27DB-BD31-4B8C-83A1-F6EECF244321}">
                <p14:modId xmlns:p14="http://schemas.microsoft.com/office/powerpoint/2010/main" val="315879237"/>
              </p:ext>
            </p:extLst>
          </p:nvPr>
        </p:nvGraphicFramePr>
        <p:xfrm>
          <a:off x="285720" y="1643050"/>
          <a:ext cx="4000528" cy="47117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7 Marcador de contenido"/>
          <p:cNvGraphicFramePr>
            <a:graphicFrameLocks noGrp="1"/>
          </p:cNvGraphicFramePr>
          <p:nvPr>
            <p:ph sz="half" idx="2"/>
            <p:extLst>
              <p:ext uri="{D42A27DB-BD31-4B8C-83A1-F6EECF244321}">
                <p14:modId xmlns:p14="http://schemas.microsoft.com/office/powerpoint/2010/main" val="1191571596"/>
              </p:ext>
            </p:extLst>
          </p:nvPr>
        </p:nvGraphicFramePr>
        <p:xfrm>
          <a:off x="4648200" y="1920875"/>
          <a:ext cx="3852890" cy="443388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2315977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Título"/>
          <p:cNvSpPr>
            <a:spLocks noGrp="1"/>
          </p:cNvSpPr>
          <p:nvPr>
            <p:ph type="title"/>
          </p:nvPr>
        </p:nvSpPr>
        <p:spPr>
          <a:xfrm>
            <a:off x="1143000" y="704850"/>
            <a:ext cx="6715125" cy="509588"/>
          </a:xfrm>
        </p:spPr>
        <p:txBody>
          <a:bodyPr/>
          <a:lstStyle/>
          <a:p>
            <a:pPr algn="ctr" eaLnBrk="1" hangingPunct="1"/>
            <a:r>
              <a:rPr lang="es-CO" altLang="es-ES" sz="2000" smtClean="0">
                <a:solidFill>
                  <a:srgbClr val="8D0B7E"/>
                </a:solidFill>
                <a:latin typeface="Algerian" pitchFamily="82" charset="0"/>
              </a:rPr>
              <a:t>CARACTERISTICAS DEL PROFESOR DE EDUCACION FISICA</a:t>
            </a:r>
          </a:p>
        </p:txBody>
      </p:sp>
      <p:sp>
        <p:nvSpPr>
          <p:cNvPr id="4" name="3 Marcador de contenido"/>
          <p:cNvSpPr>
            <a:spLocks noGrp="1"/>
          </p:cNvSpPr>
          <p:nvPr>
            <p:ph sz="half" idx="2"/>
          </p:nvPr>
        </p:nvSpPr>
        <p:spPr>
          <a:xfrm>
            <a:off x="4648200" y="1571625"/>
            <a:ext cx="4038600" cy="4783138"/>
          </a:xfrm>
        </p:spPr>
        <p:txBody>
          <a:bodyPr>
            <a:normAutofit/>
          </a:bodyPr>
          <a:lstStyle/>
          <a:p>
            <a:pPr marL="274320" indent="-274320" algn="ctr" eaLnBrk="1" fontAlgn="auto" hangingPunct="1">
              <a:spcAft>
                <a:spcPts val="0"/>
              </a:spcAft>
              <a:buClr>
                <a:schemeClr val="accent3"/>
              </a:buClr>
              <a:buFont typeface="Wingdings 2"/>
              <a:buNone/>
              <a:defRPr/>
            </a:pPr>
            <a:r>
              <a:rPr lang="es-CO" sz="1100" dirty="0" smtClean="0">
                <a:solidFill>
                  <a:srgbClr val="002060"/>
                </a:solidFill>
                <a:latin typeface="Arial Narrow" pitchFamily="34" charset="0"/>
              </a:rPr>
              <a:t>PECULIARIDADES NEGATIVAS DEL PROFESOR DE EDUCACION FISICA</a:t>
            </a:r>
          </a:p>
          <a:p>
            <a:pPr marL="274320" indent="-274320" algn="ctr" eaLnBrk="1" fontAlgn="auto" hangingPunct="1">
              <a:spcAft>
                <a:spcPts val="0"/>
              </a:spcAft>
              <a:buClr>
                <a:schemeClr val="accent3"/>
              </a:buClr>
              <a:buFont typeface="Wingdings 2"/>
              <a:buNone/>
              <a:defRPr/>
            </a:pPr>
            <a:endParaRPr lang="es-CO" sz="1100" dirty="0" smtClean="0">
              <a:solidFill>
                <a:srgbClr val="002060"/>
              </a:solidFill>
              <a:latin typeface="Arial Narrow" pitchFamily="34" charset="0"/>
            </a:endParaRPr>
          </a:p>
          <a:p>
            <a:pPr marL="274320" indent="-274320" algn="just" eaLnBrk="1" fontAlgn="auto" hangingPunct="1">
              <a:spcAft>
                <a:spcPts val="0"/>
              </a:spcAft>
              <a:buClr>
                <a:schemeClr val="accent3"/>
              </a:buClr>
              <a:buFont typeface="Wingdings 2"/>
              <a:buNone/>
              <a:defRPr/>
            </a:pPr>
            <a:r>
              <a:rPr lang="es-CO" sz="1100" dirty="0" smtClean="0">
                <a:solidFill>
                  <a:srgbClr val="002060"/>
                </a:solidFill>
                <a:latin typeface="Arial Narrow" pitchFamily="34" charset="0"/>
              </a:rPr>
              <a:t>         Hay profesores que se distinguen  por una forma de comportamiento que repercute negativamente en la preservación de la disciplina y que en la medida de lo posible es conveniente modificar, igualmente con aspectos que conllevan a su fracaso, entre ellos están:</a:t>
            </a:r>
          </a:p>
          <a:p>
            <a:pPr marL="274320" indent="-274320" algn="just" eaLnBrk="1" fontAlgn="auto" hangingPunct="1">
              <a:spcAft>
                <a:spcPts val="0"/>
              </a:spcAft>
              <a:buClr>
                <a:schemeClr val="accent3"/>
              </a:buClr>
              <a:buFont typeface="Wingdings" pitchFamily="2" charset="2"/>
              <a:buChar char="q"/>
              <a:defRPr/>
            </a:pPr>
            <a:r>
              <a:rPr lang="es-CO" sz="1100" dirty="0" smtClean="0">
                <a:solidFill>
                  <a:srgbClr val="002060"/>
                </a:solidFill>
                <a:latin typeface="Arial Narrow" pitchFamily="34" charset="0"/>
              </a:rPr>
              <a:t>Confunde la Educación Física con hacer maromas o confunde la clase con entrenamiento deportivo.</a:t>
            </a:r>
          </a:p>
          <a:p>
            <a:pPr marL="274320" indent="-274320" algn="just" eaLnBrk="1" fontAlgn="auto" hangingPunct="1">
              <a:spcAft>
                <a:spcPts val="0"/>
              </a:spcAft>
              <a:buClr>
                <a:schemeClr val="accent3"/>
              </a:buClr>
              <a:buFont typeface="Wingdings" pitchFamily="2" charset="2"/>
              <a:buChar char="q"/>
              <a:defRPr/>
            </a:pPr>
            <a:r>
              <a:rPr lang="es-CO" sz="1100" dirty="0" smtClean="0">
                <a:solidFill>
                  <a:srgbClr val="002060"/>
                </a:solidFill>
                <a:latin typeface="Arial Narrow" pitchFamily="34" charset="0"/>
              </a:rPr>
              <a:t>Dirige la clase a control remoto, le entrega un elemento al alumno para que este juegue y sude, mientras este se sienta a “descansar”.</a:t>
            </a:r>
          </a:p>
          <a:p>
            <a:pPr marL="274320" indent="-274320" algn="just" eaLnBrk="1" fontAlgn="auto" hangingPunct="1">
              <a:spcAft>
                <a:spcPts val="0"/>
              </a:spcAft>
              <a:buClr>
                <a:schemeClr val="accent3"/>
              </a:buClr>
              <a:buFont typeface="Wingdings" pitchFamily="2" charset="2"/>
              <a:buChar char="q"/>
              <a:defRPr/>
            </a:pPr>
            <a:r>
              <a:rPr lang="es-CO" sz="1100" dirty="0" smtClean="0">
                <a:solidFill>
                  <a:srgbClr val="002060"/>
                </a:solidFill>
                <a:latin typeface="Arial Narrow" pitchFamily="34" charset="0"/>
              </a:rPr>
              <a:t>Piensa que cuando el alumno corre, salta y se excita sudando copiosamente, ha sido una clase buena, de lo contrario no.</a:t>
            </a:r>
          </a:p>
          <a:p>
            <a:pPr marL="274320" indent="-274320" algn="just" eaLnBrk="1" fontAlgn="auto" hangingPunct="1">
              <a:spcAft>
                <a:spcPts val="0"/>
              </a:spcAft>
              <a:buClr>
                <a:schemeClr val="accent3"/>
              </a:buClr>
              <a:buFont typeface="Wingdings" pitchFamily="2" charset="2"/>
              <a:buChar char="q"/>
              <a:defRPr/>
            </a:pPr>
            <a:r>
              <a:rPr lang="es-CO" sz="1100" dirty="0" smtClean="0">
                <a:solidFill>
                  <a:srgbClr val="002060"/>
                </a:solidFill>
                <a:latin typeface="Arial Narrow" pitchFamily="34" charset="0"/>
              </a:rPr>
              <a:t>No conoce a sus alumnos, sus capacidades o limitaciones y por ello no les puede exigir, ni atender según sus capacidades individuales.</a:t>
            </a:r>
          </a:p>
          <a:p>
            <a:pPr marL="274320" indent="-274320" algn="just" eaLnBrk="1" fontAlgn="auto" hangingPunct="1">
              <a:spcAft>
                <a:spcPts val="0"/>
              </a:spcAft>
              <a:buClr>
                <a:schemeClr val="accent3"/>
              </a:buClr>
              <a:buFont typeface="Wingdings" pitchFamily="2" charset="2"/>
              <a:buChar char="q"/>
              <a:defRPr/>
            </a:pPr>
            <a:r>
              <a:rPr lang="es-CO" sz="1100" dirty="0" smtClean="0">
                <a:solidFill>
                  <a:srgbClr val="002060"/>
                </a:solidFill>
                <a:latin typeface="Arial Narrow" pitchFamily="34" charset="0"/>
              </a:rPr>
              <a:t>Se rutiniza, se estanca no quiere actualizarse o interesarse por lo que enseña.</a:t>
            </a:r>
          </a:p>
          <a:p>
            <a:pPr marL="274320" indent="-274320" algn="just" eaLnBrk="1" fontAlgn="auto" hangingPunct="1">
              <a:spcAft>
                <a:spcPts val="0"/>
              </a:spcAft>
              <a:buClr>
                <a:schemeClr val="accent3"/>
              </a:buClr>
              <a:buFont typeface="Wingdings" pitchFamily="2" charset="2"/>
              <a:buChar char="q"/>
              <a:defRPr/>
            </a:pPr>
            <a:r>
              <a:rPr lang="es-CO" sz="1100" dirty="0" smtClean="0">
                <a:solidFill>
                  <a:srgbClr val="002060"/>
                </a:solidFill>
                <a:latin typeface="Arial Narrow" pitchFamily="34" charset="0"/>
              </a:rPr>
              <a:t>No logra motivar plenamente a los alumnos y por ello se encuentra con el gran dilema: “el quiere enseñar, pero el alumno no quiere aprender”.</a:t>
            </a:r>
          </a:p>
          <a:p>
            <a:pPr marL="274320" indent="-274320" algn="just" eaLnBrk="1" fontAlgn="auto" hangingPunct="1">
              <a:spcAft>
                <a:spcPts val="0"/>
              </a:spcAft>
              <a:buClr>
                <a:schemeClr val="accent3"/>
              </a:buClr>
              <a:buFont typeface="Wingdings" pitchFamily="2" charset="2"/>
              <a:buChar char="q"/>
              <a:defRPr/>
            </a:pPr>
            <a:r>
              <a:rPr lang="es-CO" sz="1100" dirty="0" smtClean="0">
                <a:solidFill>
                  <a:srgbClr val="002060"/>
                </a:solidFill>
                <a:latin typeface="Arial Narrow" pitchFamily="34" charset="0"/>
              </a:rPr>
              <a:t>Confunde la improvisación con la creatividad.</a:t>
            </a:r>
          </a:p>
          <a:p>
            <a:pPr marL="274320" indent="-274320" algn="just" eaLnBrk="1" fontAlgn="auto" hangingPunct="1">
              <a:spcAft>
                <a:spcPts val="0"/>
              </a:spcAft>
              <a:buClr>
                <a:schemeClr val="accent3"/>
              </a:buClr>
              <a:buFont typeface="Wingdings" pitchFamily="2" charset="2"/>
              <a:buChar char="q"/>
              <a:defRPr/>
            </a:pPr>
            <a:r>
              <a:rPr lang="es-CO" sz="1100" dirty="0" smtClean="0">
                <a:solidFill>
                  <a:srgbClr val="002060"/>
                </a:solidFill>
                <a:latin typeface="Arial Narrow" pitchFamily="34" charset="0"/>
              </a:rPr>
              <a:t>No se quiere salir de su papel de profesor y cree que no puede aprender, mucho menos de sus alumnos.</a:t>
            </a:r>
          </a:p>
          <a:p>
            <a:pPr marL="274320" indent="-274320" algn="just" eaLnBrk="1" fontAlgn="auto" hangingPunct="1">
              <a:spcAft>
                <a:spcPts val="0"/>
              </a:spcAft>
              <a:buClr>
                <a:schemeClr val="accent3"/>
              </a:buClr>
              <a:buFont typeface="Wingdings" pitchFamily="2" charset="2"/>
              <a:buChar char="q"/>
              <a:defRPr/>
            </a:pPr>
            <a:r>
              <a:rPr lang="es-CO" sz="1100" dirty="0" smtClean="0">
                <a:solidFill>
                  <a:srgbClr val="002060"/>
                </a:solidFill>
                <a:latin typeface="Arial Narrow" pitchFamily="34" charset="0"/>
              </a:rPr>
              <a:t>Hace o permite acciones innecesarias, obteniendo resultados</a:t>
            </a:r>
            <a:r>
              <a:rPr lang="es-CO" sz="1100" dirty="0" smtClean="0">
                <a:solidFill>
                  <a:schemeClr val="accent3">
                    <a:lumMod val="50000"/>
                  </a:schemeClr>
                </a:solidFill>
                <a:latin typeface="Arial Narrow" pitchFamily="34" charset="0"/>
              </a:rPr>
              <a:t> inesperados.</a:t>
            </a:r>
            <a:endParaRPr lang="es-CO" sz="1100" dirty="0">
              <a:solidFill>
                <a:schemeClr val="accent3">
                  <a:lumMod val="50000"/>
                </a:schemeClr>
              </a:solidFill>
              <a:latin typeface="Arial Narrow" pitchFamily="34" charset="0"/>
            </a:endParaRPr>
          </a:p>
        </p:txBody>
      </p:sp>
      <p:sp>
        <p:nvSpPr>
          <p:cNvPr id="11268" name="5 Marcador de contenido"/>
          <p:cNvSpPr>
            <a:spLocks noGrp="1"/>
          </p:cNvSpPr>
          <p:nvPr>
            <p:ph sz="half" idx="1"/>
          </p:nvPr>
        </p:nvSpPr>
        <p:spPr>
          <a:xfrm>
            <a:off x="457200" y="1571625"/>
            <a:ext cx="4038600" cy="4783138"/>
          </a:xfrm>
        </p:spPr>
        <p:txBody>
          <a:bodyPr/>
          <a:lstStyle/>
          <a:p>
            <a:pPr algn="just" eaLnBrk="1" hangingPunct="1">
              <a:buFont typeface="Wingdings 2" pitchFamily="18" charset="2"/>
              <a:buNone/>
            </a:pPr>
            <a:r>
              <a:rPr lang="es-CO" altLang="es-ES" sz="1100" smtClean="0">
                <a:solidFill>
                  <a:srgbClr val="7030A0"/>
                </a:solidFill>
                <a:latin typeface="Arial Narrow" pitchFamily="34" charset="0"/>
              </a:rPr>
              <a:t>        El profesor es el líder natural del grupo, es quien tiene la responsabilidad de procurar las condiciones favorables para el quehacer escolar fecundo y productivo; a él le corresponde propiciar un ambiente de orden, responsabilidad y cordialidad, y es de quien se espera un ejemplo constante. Entre otras debe reunir las siguientes características:</a:t>
            </a:r>
          </a:p>
          <a:p>
            <a:pPr algn="just" eaLnBrk="1" hangingPunct="1">
              <a:buFont typeface="Wingdings" pitchFamily="2" charset="2"/>
              <a:buChar char="q"/>
            </a:pPr>
            <a:r>
              <a:rPr lang="es-CO" altLang="es-ES" sz="1100" smtClean="0">
                <a:solidFill>
                  <a:srgbClr val="7030A0"/>
                </a:solidFill>
                <a:latin typeface="Arial Narrow" pitchFamily="34" charset="0"/>
              </a:rPr>
              <a:t>Puntual, es un valor que debe partir del docente para poder exigir al alumno.</a:t>
            </a:r>
          </a:p>
          <a:p>
            <a:pPr algn="just" eaLnBrk="1" hangingPunct="1">
              <a:buFont typeface="Wingdings" pitchFamily="2" charset="2"/>
              <a:buChar char="q"/>
            </a:pPr>
            <a:r>
              <a:rPr lang="es-CO" altLang="es-ES" sz="1100" smtClean="0">
                <a:solidFill>
                  <a:srgbClr val="7030A0"/>
                </a:solidFill>
                <a:latin typeface="Arial Narrow" pitchFamily="34" charset="0"/>
              </a:rPr>
              <a:t>Presentable, no  es posible que el docente no se dirija a los alumnos con máximo cuidado en su presentación personal, ropa adecuada, pulcro, presto a poder entender correctamente a sus alumnos en asistencias y demostraciones. Solo así tendrá autoridad moral para exigirle a ellos su traje deportivo adecuado.</a:t>
            </a:r>
          </a:p>
          <a:p>
            <a:pPr algn="just" eaLnBrk="1" hangingPunct="1">
              <a:buFont typeface="Wingdings" pitchFamily="2" charset="2"/>
              <a:buChar char="q"/>
            </a:pPr>
            <a:r>
              <a:rPr lang="es-CO" altLang="es-ES" sz="1100" smtClean="0">
                <a:solidFill>
                  <a:srgbClr val="7030A0"/>
                </a:solidFill>
                <a:latin typeface="Arial Narrow" pitchFamily="34" charset="0"/>
              </a:rPr>
              <a:t>Ágil de pensamiento y de acción para tomar decisiones y afrontar problemas.</a:t>
            </a:r>
          </a:p>
          <a:p>
            <a:pPr algn="just" eaLnBrk="1" hangingPunct="1">
              <a:buFont typeface="Wingdings" pitchFamily="2" charset="2"/>
              <a:buChar char="q"/>
            </a:pPr>
            <a:r>
              <a:rPr lang="es-CO" altLang="es-ES" sz="1100" smtClean="0">
                <a:solidFill>
                  <a:srgbClr val="7030A0"/>
                </a:solidFill>
                <a:latin typeface="Arial Narrow" pitchFamily="34" charset="0"/>
              </a:rPr>
              <a:t>Enérgico pero dominante.</a:t>
            </a:r>
          </a:p>
          <a:p>
            <a:pPr algn="just" eaLnBrk="1" hangingPunct="1">
              <a:buFont typeface="Wingdings" pitchFamily="2" charset="2"/>
              <a:buChar char="q"/>
            </a:pPr>
            <a:r>
              <a:rPr lang="es-CO" altLang="es-ES" sz="1100" smtClean="0">
                <a:solidFill>
                  <a:srgbClr val="7030A0"/>
                </a:solidFill>
                <a:latin typeface="Arial Narrow" pitchFamily="34" charset="0"/>
              </a:rPr>
              <a:t>Capaz de descubrir valores en cada alumno y de brindarle la orientación requerida.</a:t>
            </a:r>
          </a:p>
          <a:p>
            <a:pPr algn="just" eaLnBrk="1" hangingPunct="1">
              <a:buFont typeface="Wingdings" pitchFamily="2" charset="2"/>
              <a:buChar char="q"/>
            </a:pPr>
            <a:r>
              <a:rPr lang="es-CO" altLang="es-ES" sz="1100" smtClean="0">
                <a:solidFill>
                  <a:srgbClr val="7030A0"/>
                </a:solidFill>
                <a:latin typeface="Arial Narrow" pitchFamily="34" charset="0"/>
              </a:rPr>
              <a:t>Dosificado de contenidos de acuerdo a la madurez motriz del niño</a:t>
            </a:r>
          </a:p>
          <a:p>
            <a:pPr algn="just" eaLnBrk="1" hangingPunct="1">
              <a:buFont typeface="Wingdings" pitchFamily="2" charset="2"/>
              <a:buChar char="q"/>
            </a:pPr>
            <a:r>
              <a:rPr lang="es-CO" altLang="es-ES" sz="1100" smtClean="0">
                <a:solidFill>
                  <a:srgbClr val="7030A0"/>
                </a:solidFill>
                <a:latin typeface="Arial Narrow" pitchFamily="34" charset="0"/>
              </a:rPr>
              <a:t>Buen equilibrio neuromotriz,  buen desarrollo corporal y cuidadosa forma física.</a:t>
            </a:r>
          </a:p>
          <a:p>
            <a:pPr algn="just" eaLnBrk="1" hangingPunct="1">
              <a:buFont typeface="Wingdings" pitchFamily="2" charset="2"/>
              <a:buChar char="q"/>
            </a:pPr>
            <a:endParaRPr lang="es-CO" altLang="es-ES" sz="1100" smtClean="0">
              <a:solidFill>
                <a:srgbClr val="7030A0"/>
              </a:solidFill>
              <a:latin typeface="Arial Narrow" pitchFamily="34" charset="0"/>
            </a:endParaRPr>
          </a:p>
          <a:p>
            <a:pPr algn="just" eaLnBrk="1" hangingPunct="1">
              <a:buFont typeface="Wingdings 2" pitchFamily="18" charset="2"/>
              <a:buNone/>
            </a:pPr>
            <a:r>
              <a:rPr lang="es-CO" altLang="es-ES" sz="1100" smtClean="0">
                <a:solidFill>
                  <a:srgbClr val="7030A0"/>
                </a:solidFill>
                <a:latin typeface="Arial Narrow" pitchFamily="34" charset="0"/>
              </a:rPr>
              <a:t>         </a:t>
            </a:r>
            <a:r>
              <a:rPr lang="es-CO" altLang="es-ES" sz="1100" b="1" i="1" smtClean="0">
                <a:solidFill>
                  <a:srgbClr val="7030A0"/>
                </a:solidFill>
                <a:latin typeface="Arial Narrow" pitchFamily="34" charset="0"/>
              </a:rPr>
              <a:t>Los profesores son  diferentes por su nivel socioeconómico, grado de preparación, habilidad deportiva, edad y capacidad de expresión, elementos que influyen en la interacción  con los alumnos</a:t>
            </a:r>
            <a:r>
              <a:rPr lang="es-CO" altLang="es-ES" sz="1100" smtClean="0">
                <a:solidFill>
                  <a:srgbClr val="7030A0"/>
                </a:solidFill>
                <a:latin typeface="Arial Narrow" pitchFamily="34" charset="0"/>
              </a:rPr>
              <a:t>.</a:t>
            </a:r>
          </a:p>
        </p:txBody>
      </p:sp>
    </p:spTree>
    <p:extLst>
      <p:ext uri="{BB962C8B-B14F-4D97-AF65-F5344CB8AC3E}">
        <p14:creationId xmlns:p14="http://schemas.microsoft.com/office/powerpoint/2010/main" val="24323989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28750" y="704850"/>
            <a:ext cx="6429375" cy="366713"/>
          </a:xfrm>
        </p:spPr>
        <p:txBody>
          <a:bodyPr>
            <a:normAutofit fontScale="90000"/>
          </a:bodyPr>
          <a:lstStyle/>
          <a:p>
            <a:pPr algn="ctr" eaLnBrk="1" fontAlgn="auto" hangingPunct="1">
              <a:spcAft>
                <a:spcPts val="0"/>
              </a:spcAft>
              <a:defRPr/>
            </a:pPr>
            <a:r>
              <a:rPr lang="es-CO" sz="2400" dirty="0" smtClean="0">
                <a:latin typeface="Algerian" pitchFamily="82" charset="0"/>
              </a:rPr>
              <a:t>CARACTERISTICAS DEL ALUMNO</a:t>
            </a:r>
            <a:endParaRPr lang="es-CO" sz="2400" dirty="0">
              <a:latin typeface="Algerian" pitchFamily="82" charset="0"/>
            </a:endParaRPr>
          </a:p>
        </p:txBody>
      </p:sp>
      <p:sp>
        <p:nvSpPr>
          <p:cNvPr id="12291" name="2 Marcador de contenido"/>
          <p:cNvSpPr>
            <a:spLocks noGrp="1"/>
          </p:cNvSpPr>
          <p:nvPr>
            <p:ph sz="half" idx="1"/>
          </p:nvPr>
        </p:nvSpPr>
        <p:spPr>
          <a:xfrm>
            <a:off x="457200" y="1357313"/>
            <a:ext cx="4038600" cy="4997450"/>
          </a:xfrm>
        </p:spPr>
        <p:txBody>
          <a:bodyPr/>
          <a:lstStyle/>
          <a:p>
            <a:pPr algn="just" eaLnBrk="1" hangingPunct="1">
              <a:buFont typeface="Wingdings" pitchFamily="2" charset="2"/>
              <a:buChar char="§"/>
              <a:defRPr/>
            </a:pPr>
            <a:r>
              <a:rPr lang="es-CO" sz="1400" b="1" dirty="0" smtClean="0">
                <a:solidFill>
                  <a:srgbClr val="002060"/>
                </a:solidFill>
                <a:latin typeface="Arial Narrow" pitchFamily="34" charset="0"/>
              </a:rPr>
              <a:t>El alumno es el elemento decisivo del proceso escolar, para él se organiza la enseñanza y debe encargarse todas las acciones en la obtención de los logros educativos.</a:t>
            </a:r>
          </a:p>
          <a:p>
            <a:pPr algn="just" eaLnBrk="1" hangingPunct="1">
              <a:buFont typeface="Wingdings" pitchFamily="2" charset="2"/>
              <a:buChar char="§"/>
              <a:defRPr/>
            </a:pPr>
            <a:r>
              <a:rPr lang="es-CO" sz="1400" b="1" dirty="0" smtClean="0">
                <a:solidFill>
                  <a:srgbClr val="002060"/>
                </a:solidFill>
                <a:latin typeface="Arial Narrow" pitchFamily="34" charset="0"/>
              </a:rPr>
              <a:t>Es propósito que el alumno quiera la educación física, que la vea como un medio eficaz en su desarrollo y una necesidad en su realización personal, que se sienta orgulloso de lo que es capaz de hacer.</a:t>
            </a:r>
          </a:p>
          <a:p>
            <a:pPr algn="just" eaLnBrk="1" hangingPunct="1">
              <a:buFont typeface="Wingdings" pitchFamily="2" charset="2"/>
              <a:buChar char="§"/>
              <a:defRPr/>
            </a:pPr>
            <a:r>
              <a:rPr lang="es-CO" sz="1400" b="1" dirty="0" smtClean="0">
                <a:solidFill>
                  <a:srgbClr val="002060"/>
                </a:solidFill>
                <a:latin typeface="Arial Narrow" pitchFamily="34" charset="0"/>
              </a:rPr>
              <a:t>El alumno debe conocer el porque y el para que del aprendizaje de tal o cual movimiento, solo allí él se podrá interesar y controlar sus propósitos y logros independientes de toda acción externa.</a:t>
            </a:r>
          </a:p>
          <a:p>
            <a:pPr algn="just" eaLnBrk="1" hangingPunct="1">
              <a:buFont typeface="Wingdings" pitchFamily="2" charset="2"/>
              <a:buChar char="§"/>
              <a:defRPr/>
            </a:pPr>
            <a:r>
              <a:rPr lang="es-CO" sz="1400" b="1" dirty="0" smtClean="0">
                <a:solidFill>
                  <a:srgbClr val="002060"/>
                </a:solidFill>
                <a:latin typeface="Arial Narrow" pitchFamily="34" charset="0"/>
              </a:rPr>
              <a:t>No existen trabajos fáciles o difíciles para el alumno, solo hay trabajos o propuestas que le interesan o no.</a:t>
            </a:r>
          </a:p>
          <a:p>
            <a:pPr algn="just" eaLnBrk="1" hangingPunct="1">
              <a:buFont typeface="Wingdings" pitchFamily="2" charset="2"/>
              <a:buChar char="§"/>
              <a:defRPr/>
            </a:pPr>
            <a:r>
              <a:rPr lang="es-CO" sz="1400" b="1" dirty="0" smtClean="0">
                <a:solidFill>
                  <a:srgbClr val="002060"/>
                </a:solidFill>
                <a:latin typeface="Arial Narrow" pitchFamily="34" charset="0"/>
              </a:rPr>
              <a:t>Además de la motivación se requiere de los medios necesarios y escenarios adecuados para asegurar la  aprehensión del conocimiento propuesto, que la dosificación de los contenidos estén de acuerdo con su edad y posibilidades.</a:t>
            </a:r>
          </a:p>
        </p:txBody>
      </p:sp>
      <p:sp>
        <p:nvSpPr>
          <p:cNvPr id="12292" name="3 Marcador de contenido"/>
          <p:cNvSpPr>
            <a:spLocks noGrp="1"/>
          </p:cNvSpPr>
          <p:nvPr>
            <p:ph sz="half" idx="2"/>
          </p:nvPr>
        </p:nvSpPr>
        <p:spPr>
          <a:xfrm>
            <a:off x="4648200" y="1285875"/>
            <a:ext cx="4038600" cy="5286375"/>
          </a:xfrm>
        </p:spPr>
        <p:txBody>
          <a:bodyPr/>
          <a:lstStyle/>
          <a:p>
            <a:pPr algn="ctr" eaLnBrk="1" hangingPunct="1">
              <a:buFont typeface="Wingdings 2" pitchFamily="18" charset="2"/>
              <a:buNone/>
              <a:defRPr/>
            </a:pPr>
            <a:r>
              <a:rPr lang="es-CO" sz="1200" dirty="0" smtClean="0">
                <a:solidFill>
                  <a:srgbClr val="002060"/>
                </a:solidFill>
                <a:latin typeface="Arial Narrow" pitchFamily="34" charset="0"/>
              </a:rPr>
              <a:t>CAUSAS DEL FRACASO EN  LOS ESTUDIANTES</a:t>
            </a:r>
          </a:p>
          <a:p>
            <a:pPr algn="just" eaLnBrk="1" hangingPunct="1">
              <a:buFont typeface="Wingdings" pitchFamily="2" charset="2"/>
              <a:buChar char="§"/>
              <a:defRPr/>
            </a:pPr>
            <a:r>
              <a:rPr lang="es-CO" sz="1200" dirty="0" smtClean="0">
                <a:solidFill>
                  <a:srgbClr val="002060"/>
                </a:solidFill>
                <a:latin typeface="Arial Narrow" pitchFamily="34" charset="0"/>
              </a:rPr>
              <a:t>Se le piden movimientos que no están en capacidad de realizar, o porque no tienen en cuenta sus estructuras o porque son superiores a sus posibilidades.</a:t>
            </a:r>
          </a:p>
          <a:p>
            <a:pPr algn="just" eaLnBrk="1" hangingPunct="1">
              <a:buFont typeface="Wingdings" pitchFamily="2" charset="2"/>
              <a:buChar char="§"/>
              <a:defRPr/>
            </a:pPr>
            <a:r>
              <a:rPr lang="es-CO" sz="1200" dirty="0" smtClean="0">
                <a:solidFill>
                  <a:srgbClr val="002060"/>
                </a:solidFill>
                <a:latin typeface="Arial Narrow" pitchFamily="34" charset="0"/>
              </a:rPr>
              <a:t>En ocasiones se le quiere demostrar que él no sabe, hasta convencerlo de ello, es allí cuando justifica su incapacidad y ya ni siquiera intenta su realización.</a:t>
            </a:r>
          </a:p>
          <a:p>
            <a:pPr algn="just" eaLnBrk="1" hangingPunct="1">
              <a:buFont typeface="Wingdings" pitchFamily="2" charset="2"/>
              <a:buChar char="§"/>
              <a:defRPr/>
            </a:pPr>
            <a:r>
              <a:rPr lang="es-CO" sz="1200" dirty="0" smtClean="0">
                <a:solidFill>
                  <a:srgbClr val="002060"/>
                </a:solidFill>
                <a:latin typeface="Arial Narrow" pitchFamily="34" charset="0"/>
              </a:rPr>
              <a:t>No considera sus diferencias individuales y se pretende que con el mismo molde aprendan los alumnos lo mismo en igual margen de tiempo.</a:t>
            </a:r>
          </a:p>
          <a:p>
            <a:pPr algn="just" eaLnBrk="1" hangingPunct="1">
              <a:buFont typeface="Wingdings" pitchFamily="2" charset="2"/>
              <a:buChar char="§"/>
              <a:defRPr/>
            </a:pPr>
            <a:r>
              <a:rPr lang="es-CO" sz="1200" dirty="0" smtClean="0">
                <a:solidFill>
                  <a:srgbClr val="002060"/>
                </a:solidFill>
                <a:latin typeface="Arial Narrow" pitchFamily="34" charset="0"/>
              </a:rPr>
              <a:t>Para el alumno la educación física se volvió dolorosa, no existe alegría en el trabajo, el profesor ignora los efectos de una intensidad desmedida y de la falta de variación y dinamismo en el manejo de los contenidos.</a:t>
            </a:r>
          </a:p>
          <a:p>
            <a:pPr algn="just" eaLnBrk="1" hangingPunct="1">
              <a:buFont typeface="Wingdings" pitchFamily="2" charset="2"/>
              <a:buChar char="§"/>
              <a:defRPr/>
            </a:pPr>
            <a:r>
              <a:rPr lang="es-CO" sz="1200" dirty="0" smtClean="0">
                <a:solidFill>
                  <a:srgbClr val="002060"/>
                </a:solidFill>
                <a:latin typeface="Arial Narrow" pitchFamily="34" charset="0"/>
              </a:rPr>
              <a:t>No se tiene en cuenta en el alumno su medio físico, afectivo, cultural y social, así como también las técnicas de enseñanza, su nivel educativo, interés y peculiaridades.</a:t>
            </a:r>
          </a:p>
          <a:p>
            <a:pPr algn="just" eaLnBrk="1" hangingPunct="1">
              <a:buFont typeface="Wingdings 2" pitchFamily="18" charset="2"/>
              <a:buNone/>
              <a:defRPr/>
            </a:pPr>
            <a:endParaRPr lang="es-CO" sz="1200" dirty="0" smtClean="0">
              <a:solidFill>
                <a:srgbClr val="002060"/>
              </a:solidFill>
              <a:latin typeface="Arial Narrow" pitchFamily="34" charset="0"/>
            </a:endParaRPr>
          </a:p>
          <a:p>
            <a:pPr algn="just" eaLnBrk="1" hangingPunct="1">
              <a:buFont typeface="Wingdings 2" pitchFamily="18" charset="2"/>
              <a:buNone/>
              <a:defRPr/>
            </a:pPr>
            <a:r>
              <a:rPr lang="es-CO" sz="1200" dirty="0" smtClean="0">
                <a:solidFill>
                  <a:srgbClr val="002060"/>
                </a:solidFill>
                <a:latin typeface="Arial Narrow" pitchFamily="34" charset="0"/>
              </a:rPr>
              <a:t>Los alumnos y la disciplina: se conjugan diversos elementos que se localizan en la propia escuela: la distribución inconveniente de las instalaciones, los grupos con gran cantidad de alumnos, los horarios y los programas de carga amplia, la insuficiencia de equipo y de medios didácticos, así como las divergencias entre la dirección  y los profesores y entre estos últimos entre si; estos hechos frecuentemente afectan la disciplina y el rendimiento en forma negativa.</a:t>
            </a:r>
          </a:p>
        </p:txBody>
      </p:sp>
    </p:spTree>
    <p:extLst>
      <p:ext uri="{BB962C8B-B14F-4D97-AF65-F5344CB8AC3E}">
        <p14:creationId xmlns:p14="http://schemas.microsoft.com/office/powerpoint/2010/main" val="14878931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Título"/>
          <p:cNvSpPr>
            <a:spLocks noGrp="1"/>
          </p:cNvSpPr>
          <p:nvPr>
            <p:ph type="title"/>
          </p:nvPr>
        </p:nvSpPr>
        <p:spPr>
          <a:xfrm>
            <a:off x="457200" y="704850"/>
            <a:ext cx="8229600" cy="295275"/>
          </a:xfrm>
        </p:spPr>
        <p:txBody>
          <a:bodyPr/>
          <a:lstStyle/>
          <a:p>
            <a:pPr algn="ctr" eaLnBrk="1" hangingPunct="1"/>
            <a:r>
              <a:rPr lang="es-CO" altLang="es-ES" sz="2000" smtClean="0">
                <a:latin typeface="Algerian" pitchFamily="82" charset="0"/>
              </a:rPr>
              <a:t>CARACTERISTICAS DE LA CLASE DE EDUCACION FISICA</a:t>
            </a:r>
          </a:p>
        </p:txBody>
      </p:sp>
      <p:sp>
        <p:nvSpPr>
          <p:cNvPr id="3" name="2 Marcador de contenido"/>
          <p:cNvSpPr>
            <a:spLocks noGrp="1"/>
          </p:cNvSpPr>
          <p:nvPr>
            <p:ph sz="half" idx="1"/>
          </p:nvPr>
        </p:nvSpPr>
        <p:spPr>
          <a:xfrm>
            <a:off x="251520" y="1052737"/>
            <a:ext cx="4182616" cy="5805264"/>
          </a:xfrm>
        </p:spPr>
        <p:txBody>
          <a:bodyPr/>
          <a:lstStyle/>
          <a:p>
            <a:pPr algn="just" eaLnBrk="1" hangingPunct="1">
              <a:buFont typeface="Wingdings 2" pitchFamily="18" charset="2"/>
              <a:buNone/>
              <a:defRPr/>
            </a:pPr>
            <a:r>
              <a:rPr lang="es-CO" sz="1200" b="1" dirty="0" smtClean="0">
                <a:solidFill>
                  <a:srgbClr val="002060"/>
                </a:solidFill>
                <a:latin typeface="Arial Narrow" pitchFamily="34" charset="0"/>
              </a:rPr>
              <a:t>        </a:t>
            </a:r>
            <a:r>
              <a:rPr lang="es-CO" sz="1400" b="1" dirty="0" smtClean="0">
                <a:solidFill>
                  <a:srgbClr val="002060"/>
                </a:solidFill>
                <a:latin typeface="Arial Narrow" pitchFamily="34" charset="0"/>
              </a:rPr>
              <a:t>La clase de educación física es una situación de socialización, con ella el alumno aprende adaptarse al medio social donde se desempeña.  En la educación primaria se reunirán las experiencias básicas de movimiento, que posteriormente serán diferenciados, aplicados y ampliados en la secundaria.</a:t>
            </a:r>
          </a:p>
          <a:p>
            <a:pPr algn="just" eaLnBrk="1" hangingPunct="1">
              <a:buFont typeface="Wingdings 2" pitchFamily="18" charset="2"/>
              <a:buNone/>
              <a:defRPr/>
            </a:pPr>
            <a:r>
              <a:rPr lang="es-CO" sz="1400" b="1" dirty="0" smtClean="0">
                <a:solidFill>
                  <a:srgbClr val="002060"/>
                </a:solidFill>
                <a:latin typeface="Arial Narrow" pitchFamily="34" charset="0"/>
              </a:rPr>
              <a:t>        A continuación se enuncia un grupo de indicaciones que  integran una guía para incrementar la eficiencia en  la dirección de aprendizaje en la clase de educación física en el nivel de educación primaria:</a:t>
            </a:r>
          </a:p>
          <a:p>
            <a:pPr algn="just" eaLnBrk="1" hangingPunct="1">
              <a:buFont typeface="Wingdings 2" pitchFamily="18" charset="2"/>
              <a:buNone/>
              <a:defRPr/>
            </a:pPr>
            <a:endParaRPr lang="es-CO" sz="1400" b="1" dirty="0" smtClean="0">
              <a:solidFill>
                <a:srgbClr val="002060"/>
              </a:solidFill>
              <a:latin typeface="Arial Narrow" pitchFamily="34" charset="0"/>
            </a:endParaRPr>
          </a:p>
          <a:p>
            <a:pPr algn="just" eaLnBrk="1" hangingPunct="1">
              <a:buFont typeface="Arial" pitchFamily="34" charset="0"/>
              <a:buChar char="•"/>
              <a:defRPr/>
            </a:pPr>
            <a:r>
              <a:rPr lang="es-CO" sz="1400" b="1" dirty="0" smtClean="0">
                <a:solidFill>
                  <a:srgbClr val="002060"/>
                </a:solidFill>
                <a:latin typeface="Arial Narrow" pitchFamily="34" charset="0"/>
              </a:rPr>
              <a:t>Haga la presentación  del tema principal conforme a un orden lógico.</a:t>
            </a:r>
          </a:p>
          <a:p>
            <a:pPr algn="just" eaLnBrk="1" hangingPunct="1">
              <a:buFont typeface="Arial" pitchFamily="34" charset="0"/>
              <a:buChar char="•"/>
              <a:defRPr/>
            </a:pPr>
            <a:r>
              <a:rPr lang="es-CO" sz="1400" b="1" dirty="0" smtClean="0">
                <a:solidFill>
                  <a:srgbClr val="002060"/>
                </a:solidFill>
                <a:latin typeface="Arial Narrow" pitchFamily="34" charset="0"/>
              </a:rPr>
              <a:t>Al exponer o dar una instrucción no se dirija exclusivamente a los alumnos de enfrente o a una parte del grupo, de otra manera provocara confusión.</a:t>
            </a:r>
          </a:p>
          <a:p>
            <a:pPr algn="just" eaLnBrk="1" hangingPunct="1">
              <a:buFont typeface="Arial" pitchFamily="34" charset="0"/>
              <a:buChar char="•"/>
              <a:defRPr/>
            </a:pPr>
            <a:r>
              <a:rPr lang="es-CO" sz="1400" b="1" dirty="0" smtClean="0">
                <a:solidFill>
                  <a:srgbClr val="002060"/>
                </a:solidFill>
                <a:latin typeface="Arial Narrow" pitchFamily="34" charset="0"/>
              </a:rPr>
              <a:t>Demuestre las destrezas con precisión.</a:t>
            </a:r>
          </a:p>
          <a:p>
            <a:pPr algn="just" eaLnBrk="1" hangingPunct="1">
              <a:buFont typeface="Arial" pitchFamily="34" charset="0"/>
              <a:buChar char="•"/>
              <a:defRPr/>
            </a:pPr>
            <a:r>
              <a:rPr lang="es-CO" sz="1400" b="1" dirty="0" smtClean="0">
                <a:solidFill>
                  <a:srgbClr val="002060"/>
                </a:solidFill>
                <a:latin typeface="Arial Narrow" pitchFamily="34" charset="0"/>
              </a:rPr>
              <a:t>Procure una enseñanza global, sobre todo en los primeros grados los niños no captan demasiados detalles.</a:t>
            </a:r>
          </a:p>
          <a:p>
            <a:pPr algn="just" eaLnBrk="1" hangingPunct="1">
              <a:buFont typeface="Arial" pitchFamily="34" charset="0"/>
              <a:buChar char="•"/>
              <a:defRPr/>
            </a:pPr>
            <a:r>
              <a:rPr lang="es-CO" sz="1400" b="1" dirty="0" smtClean="0">
                <a:solidFill>
                  <a:srgbClr val="002060"/>
                </a:solidFill>
                <a:latin typeface="Arial Narrow" pitchFamily="34" charset="0"/>
              </a:rPr>
              <a:t>Prevea actividades estimulantes, dinámicas y bien graduadas para la fijación de las destrezas.</a:t>
            </a:r>
          </a:p>
          <a:p>
            <a:pPr algn="just" eaLnBrk="1" hangingPunct="1">
              <a:buFont typeface="Arial" pitchFamily="34" charset="0"/>
              <a:buChar char="•"/>
              <a:defRPr/>
            </a:pPr>
            <a:endParaRPr lang="es-CO" sz="1400" b="1" dirty="0" smtClean="0">
              <a:solidFill>
                <a:srgbClr val="002060"/>
              </a:solidFill>
              <a:latin typeface="Arial Narrow" pitchFamily="34" charset="0"/>
            </a:endParaRPr>
          </a:p>
          <a:p>
            <a:pPr algn="just" eaLnBrk="1" hangingPunct="1">
              <a:buFont typeface="Arial" pitchFamily="34" charset="0"/>
              <a:buChar char="•"/>
              <a:defRPr/>
            </a:pPr>
            <a:endParaRPr lang="es-CO" sz="1400" b="1" dirty="0">
              <a:solidFill>
                <a:srgbClr val="002060"/>
              </a:solidFill>
              <a:latin typeface="Arial Narrow" pitchFamily="34" charset="0"/>
            </a:endParaRPr>
          </a:p>
        </p:txBody>
      </p:sp>
      <p:sp>
        <p:nvSpPr>
          <p:cNvPr id="4" name="3 Marcador de contenido"/>
          <p:cNvSpPr>
            <a:spLocks noGrp="1"/>
          </p:cNvSpPr>
          <p:nvPr>
            <p:ph sz="half" idx="2"/>
          </p:nvPr>
        </p:nvSpPr>
        <p:spPr>
          <a:xfrm>
            <a:off x="4648200" y="1357313"/>
            <a:ext cx="4038600" cy="4997450"/>
          </a:xfrm>
        </p:spPr>
        <p:txBody>
          <a:bodyPr/>
          <a:lstStyle/>
          <a:p>
            <a:pPr algn="just" eaLnBrk="1" hangingPunct="1">
              <a:buFont typeface="Arial" pitchFamily="34" charset="0"/>
              <a:buChar char="•"/>
              <a:defRPr/>
            </a:pPr>
            <a:r>
              <a:rPr lang="es-CO" sz="1300" b="1" dirty="0" smtClean="0">
                <a:solidFill>
                  <a:srgbClr val="002060"/>
                </a:solidFill>
                <a:latin typeface="Arial Narrow" pitchFamily="34" charset="0"/>
              </a:rPr>
              <a:t>Siempre que sea posible, utilice una metodología que permita atender las diferencias de intereses y rendimiento entre niñas y niños.</a:t>
            </a:r>
          </a:p>
          <a:p>
            <a:pPr algn="just" eaLnBrk="1" hangingPunct="1">
              <a:buFont typeface="Arial" pitchFamily="34" charset="0"/>
              <a:buChar char="•"/>
              <a:defRPr/>
            </a:pPr>
            <a:r>
              <a:rPr lang="es-CO" sz="1300" b="1" dirty="0" smtClean="0">
                <a:solidFill>
                  <a:srgbClr val="002060"/>
                </a:solidFill>
                <a:latin typeface="Arial Narrow" pitchFamily="34" charset="0"/>
              </a:rPr>
              <a:t>Realice correcciones oportunas y concretas en las que se beneficie todo o la mayor parte del grupo.</a:t>
            </a:r>
          </a:p>
          <a:p>
            <a:pPr algn="just" eaLnBrk="1" hangingPunct="1">
              <a:buFont typeface="Arial" pitchFamily="34" charset="0"/>
              <a:buChar char="•"/>
              <a:defRPr/>
            </a:pPr>
            <a:r>
              <a:rPr lang="es-CO" sz="1300" b="1" dirty="0" smtClean="0">
                <a:solidFill>
                  <a:srgbClr val="002060"/>
                </a:solidFill>
                <a:latin typeface="Arial Narrow" pitchFamily="34" charset="0"/>
              </a:rPr>
              <a:t>Favorezca durante la clase la aplicación de las destrezas aprendidas, de esta ,manera los niños encuentran sentido a lo que aprenden.</a:t>
            </a:r>
          </a:p>
          <a:p>
            <a:pPr algn="just" eaLnBrk="1" hangingPunct="1">
              <a:buFont typeface="Arial" pitchFamily="34" charset="0"/>
              <a:buChar char="•"/>
              <a:defRPr/>
            </a:pPr>
            <a:endParaRPr lang="es-CO" sz="1300" b="1" dirty="0" smtClean="0">
              <a:solidFill>
                <a:srgbClr val="002060"/>
              </a:solidFill>
              <a:latin typeface="Arial Narrow" pitchFamily="34" charset="0"/>
            </a:endParaRPr>
          </a:p>
          <a:p>
            <a:pPr algn="just" eaLnBrk="1" hangingPunct="1">
              <a:buFont typeface="Arial" pitchFamily="34" charset="0"/>
              <a:buChar char="•"/>
              <a:defRPr/>
            </a:pPr>
            <a:endParaRPr lang="es-CO" sz="1300" b="1" dirty="0" smtClean="0">
              <a:solidFill>
                <a:srgbClr val="002060"/>
              </a:solidFill>
              <a:latin typeface="Arial Narrow" pitchFamily="34" charset="0"/>
            </a:endParaRPr>
          </a:p>
          <a:p>
            <a:pPr algn="ctr" eaLnBrk="1" hangingPunct="1">
              <a:buFont typeface="Wingdings 2" pitchFamily="18" charset="2"/>
              <a:buNone/>
              <a:defRPr/>
            </a:pPr>
            <a:r>
              <a:rPr lang="es-CO" sz="1200" b="1" dirty="0" smtClean="0">
                <a:solidFill>
                  <a:srgbClr val="002060"/>
                </a:solidFill>
                <a:latin typeface="Arial Narrow" pitchFamily="34" charset="0"/>
              </a:rPr>
              <a:t>COMO ESTIMULAR LA DINAMICA GRUPAL</a:t>
            </a:r>
          </a:p>
          <a:p>
            <a:pPr algn="ctr" eaLnBrk="1" hangingPunct="1">
              <a:buFont typeface="Wingdings 2" pitchFamily="18" charset="2"/>
              <a:buNone/>
              <a:defRPr/>
            </a:pPr>
            <a:endParaRPr lang="es-CO" sz="1200" b="1" dirty="0" smtClean="0">
              <a:solidFill>
                <a:srgbClr val="002060"/>
              </a:solidFill>
              <a:latin typeface="Arial Narrow" pitchFamily="34" charset="0"/>
            </a:endParaRPr>
          </a:p>
          <a:p>
            <a:pPr algn="just" eaLnBrk="1" hangingPunct="1">
              <a:buFont typeface="Arial" pitchFamily="34" charset="0"/>
              <a:buChar char="•"/>
              <a:defRPr/>
            </a:pPr>
            <a:r>
              <a:rPr lang="es-CO" sz="1300" b="1" dirty="0" smtClean="0">
                <a:solidFill>
                  <a:srgbClr val="002060"/>
                </a:solidFill>
                <a:latin typeface="Arial Narrow" pitchFamily="34" charset="0"/>
              </a:rPr>
              <a:t>Integre con naturalidad a los alumnos con alguna discapacidad y haga que participen en la medida de sus posibilidades, evitando algún comportamiento negativo por parte de sus compañeros.</a:t>
            </a:r>
          </a:p>
          <a:p>
            <a:pPr algn="just" eaLnBrk="1" hangingPunct="1">
              <a:buFont typeface="Arial" pitchFamily="34" charset="0"/>
              <a:buChar char="•"/>
              <a:defRPr/>
            </a:pPr>
            <a:r>
              <a:rPr lang="es-CO" sz="1300" b="1" dirty="0" smtClean="0">
                <a:solidFill>
                  <a:srgbClr val="002060"/>
                </a:solidFill>
                <a:latin typeface="Arial Narrow" pitchFamily="34" charset="0"/>
              </a:rPr>
              <a:t>Incluya juegos y actividades recreativas en la enseñanza.</a:t>
            </a:r>
          </a:p>
          <a:p>
            <a:pPr algn="just" eaLnBrk="1" hangingPunct="1">
              <a:buFont typeface="Arial" pitchFamily="34" charset="0"/>
              <a:buChar char="•"/>
              <a:defRPr/>
            </a:pPr>
            <a:r>
              <a:rPr lang="es-CO" sz="1300" b="1" dirty="0" smtClean="0">
                <a:solidFill>
                  <a:srgbClr val="002060"/>
                </a:solidFill>
                <a:latin typeface="Arial Narrow" pitchFamily="34" charset="0"/>
              </a:rPr>
              <a:t>Procure una presentación pulcra y apropiada para las actividades.</a:t>
            </a:r>
          </a:p>
          <a:p>
            <a:pPr algn="just" eaLnBrk="1" hangingPunct="1">
              <a:buFont typeface="Arial" pitchFamily="34" charset="0"/>
              <a:buChar char="•"/>
              <a:defRPr/>
            </a:pPr>
            <a:r>
              <a:rPr lang="es-CO" sz="1300" b="1" dirty="0" smtClean="0">
                <a:solidFill>
                  <a:srgbClr val="002060"/>
                </a:solidFill>
                <a:latin typeface="Arial Narrow" pitchFamily="34" charset="0"/>
              </a:rPr>
              <a:t>Al termino de la clase, realizar una autoevaluación relativa a las faltas, omisiones y problemas presentados.</a:t>
            </a:r>
            <a:endParaRPr lang="es-CO" sz="1300" b="1" dirty="0">
              <a:solidFill>
                <a:srgbClr val="002060"/>
              </a:solidFill>
              <a:latin typeface="Arial Narrow" pitchFamily="34" charset="0"/>
            </a:endParaRPr>
          </a:p>
        </p:txBody>
      </p:sp>
    </p:spTree>
    <p:extLst>
      <p:ext uri="{BB962C8B-B14F-4D97-AF65-F5344CB8AC3E}">
        <p14:creationId xmlns:p14="http://schemas.microsoft.com/office/powerpoint/2010/main" val="12552028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28625"/>
            <a:ext cx="8229600" cy="857250"/>
          </a:xfrm>
        </p:spPr>
        <p:txBody>
          <a:bodyPr/>
          <a:lstStyle/>
          <a:p>
            <a:pPr algn="ctr" eaLnBrk="1" hangingPunct="1">
              <a:defRPr/>
            </a:pPr>
            <a:r>
              <a:rPr lang="es-CO" sz="2000" dirty="0" smtClean="0">
                <a:solidFill>
                  <a:schemeClr val="accent3">
                    <a:lumMod val="50000"/>
                  </a:schemeClr>
                </a:solidFill>
                <a:latin typeface="Algerian" pitchFamily="82" charset="0"/>
              </a:rPr>
              <a:t>Objetivos generales DE la </a:t>
            </a:r>
            <a:br>
              <a:rPr lang="es-CO" sz="2000" dirty="0" smtClean="0">
                <a:solidFill>
                  <a:schemeClr val="accent3">
                    <a:lumMod val="50000"/>
                  </a:schemeClr>
                </a:solidFill>
                <a:latin typeface="Algerian" pitchFamily="82" charset="0"/>
              </a:rPr>
            </a:br>
            <a:r>
              <a:rPr lang="es-CO" sz="2000" dirty="0" smtClean="0">
                <a:solidFill>
                  <a:schemeClr val="accent3">
                    <a:lumMod val="50000"/>
                  </a:schemeClr>
                </a:solidFill>
                <a:latin typeface="Algerian" pitchFamily="82" charset="0"/>
              </a:rPr>
              <a:t>educación  física en primaria</a:t>
            </a:r>
            <a:endParaRPr lang="es-CO" sz="2000" dirty="0">
              <a:solidFill>
                <a:schemeClr val="accent3">
                  <a:lumMod val="50000"/>
                </a:schemeClr>
              </a:solidFill>
              <a:latin typeface="Algerian" pitchFamily="82" charset="0"/>
            </a:endParaRPr>
          </a:p>
        </p:txBody>
      </p:sp>
      <p:sp>
        <p:nvSpPr>
          <p:cNvPr id="3" name="2 Marcador de contenido"/>
          <p:cNvSpPr>
            <a:spLocks noGrp="1"/>
          </p:cNvSpPr>
          <p:nvPr>
            <p:ph sz="half" idx="1"/>
          </p:nvPr>
        </p:nvSpPr>
        <p:spPr>
          <a:xfrm>
            <a:off x="457200" y="1357313"/>
            <a:ext cx="4038600" cy="5072062"/>
          </a:xfrm>
        </p:spPr>
        <p:txBody>
          <a:bodyPr/>
          <a:lstStyle/>
          <a:p>
            <a:pPr algn="just" eaLnBrk="1" hangingPunct="1">
              <a:buFont typeface="Wingdings 2" pitchFamily="18" charset="2"/>
              <a:buNone/>
              <a:defRPr/>
            </a:pPr>
            <a:r>
              <a:rPr lang="es-CO" sz="1400" dirty="0" smtClean="0">
                <a:solidFill>
                  <a:schemeClr val="accent3">
                    <a:lumMod val="75000"/>
                  </a:schemeClr>
                </a:solidFill>
                <a:latin typeface="Arial Narrow" pitchFamily="34" charset="0"/>
              </a:rPr>
              <a:t>       </a:t>
            </a:r>
            <a:r>
              <a:rPr lang="es-CO" sz="1400" b="1" dirty="0" smtClean="0">
                <a:solidFill>
                  <a:srgbClr val="002060"/>
                </a:solidFill>
                <a:latin typeface="Arial Narrow" pitchFamily="34" charset="0"/>
              </a:rPr>
              <a:t>La educación primaria  es una etapa esencial en la formación del ser humano, en ella se adquieren y afirman los hábitos, los conocimientos y las habilidades que constituirán el soporte o la infraestructura par el eficiente desempeño a lo largo de la vida escolar.  En este ciclo la educación física cobra renovada importancia, porque a través  de sus actividades el niño logra el conocimiento y el control de su cuerpo, afianza nociones espaciotemporales, afirma su lateralidad y desarrolla la coordinación motora general y fina, aspectos todos ellos decisivos para la eficiente participación en el proceso de los aprendizajes escolares.</a:t>
            </a:r>
          </a:p>
          <a:p>
            <a:pPr algn="just" eaLnBrk="1" hangingPunct="1">
              <a:buFont typeface="Wingdings 2" pitchFamily="18" charset="2"/>
              <a:buNone/>
              <a:defRPr/>
            </a:pPr>
            <a:r>
              <a:rPr lang="es-CO" sz="1400" b="1" dirty="0" smtClean="0">
                <a:solidFill>
                  <a:srgbClr val="002060"/>
                </a:solidFill>
                <a:latin typeface="Arial Narrow" pitchFamily="34" charset="0"/>
              </a:rPr>
              <a:t>        En este orden de ideas pueden señalarse los siguientes objetivos básicos en la educación física para niños de primaria:</a:t>
            </a:r>
          </a:p>
          <a:p>
            <a:pPr algn="just" eaLnBrk="1" hangingPunct="1">
              <a:buFont typeface="Wingdings 2" pitchFamily="18" charset="2"/>
              <a:buNone/>
              <a:defRPr/>
            </a:pPr>
            <a:endParaRPr lang="es-CO" sz="1400" b="1" dirty="0" smtClean="0">
              <a:solidFill>
                <a:srgbClr val="002060"/>
              </a:solidFill>
              <a:latin typeface="Arial Narrow" pitchFamily="34" charset="0"/>
            </a:endParaRPr>
          </a:p>
          <a:p>
            <a:pPr algn="just" eaLnBrk="1" hangingPunct="1">
              <a:defRPr/>
            </a:pPr>
            <a:r>
              <a:rPr lang="es-CO" sz="1400" b="1" dirty="0" smtClean="0">
                <a:solidFill>
                  <a:srgbClr val="002060"/>
                </a:solidFill>
                <a:latin typeface="Arial Narrow" pitchFamily="34" charset="0"/>
              </a:rPr>
              <a:t>Favorecer la consecución de una motricidad mas rica, rítmica y grácil, así como el desarrollo de las cualidades motoras: flexibilidad, resistencia, fuerza y velocidad.</a:t>
            </a:r>
          </a:p>
        </p:txBody>
      </p:sp>
      <p:sp>
        <p:nvSpPr>
          <p:cNvPr id="4" name="3 Marcador de contenido"/>
          <p:cNvSpPr>
            <a:spLocks noGrp="1"/>
          </p:cNvSpPr>
          <p:nvPr>
            <p:ph sz="half" idx="2"/>
          </p:nvPr>
        </p:nvSpPr>
        <p:spPr>
          <a:xfrm>
            <a:off x="4648200" y="1500188"/>
            <a:ext cx="4038600" cy="4854575"/>
          </a:xfrm>
        </p:spPr>
        <p:txBody>
          <a:bodyPr/>
          <a:lstStyle/>
          <a:p>
            <a:pPr eaLnBrk="1" hangingPunct="1">
              <a:defRPr/>
            </a:pPr>
            <a:endParaRPr lang="es-CO" sz="1200" dirty="0" smtClean="0">
              <a:latin typeface="Arial Narrow" pitchFamily="34" charset="0"/>
            </a:endParaRPr>
          </a:p>
          <a:p>
            <a:pPr eaLnBrk="1" hangingPunct="1">
              <a:defRPr/>
            </a:pPr>
            <a:r>
              <a:rPr lang="es-CO" sz="1400" dirty="0" smtClean="0">
                <a:solidFill>
                  <a:srgbClr val="002060"/>
                </a:solidFill>
                <a:latin typeface="Arial Narrow" pitchFamily="34" charset="0"/>
              </a:rPr>
              <a:t>Estimular el proceso de crecimiento y desarrollo.</a:t>
            </a:r>
          </a:p>
          <a:p>
            <a:pPr eaLnBrk="1" hangingPunct="1">
              <a:defRPr/>
            </a:pPr>
            <a:r>
              <a:rPr lang="es-CO" sz="1400" dirty="0" smtClean="0">
                <a:solidFill>
                  <a:srgbClr val="002060"/>
                </a:solidFill>
                <a:latin typeface="Arial Narrow" pitchFamily="34" charset="0"/>
              </a:rPr>
              <a:t>Satisfacer la necesidad y el  gusto por el movimiento y el juego</a:t>
            </a:r>
          </a:p>
          <a:p>
            <a:pPr eaLnBrk="1" hangingPunct="1">
              <a:defRPr/>
            </a:pPr>
            <a:r>
              <a:rPr lang="es-CO" sz="1400" dirty="0" smtClean="0">
                <a:solidFill>
                  <a:srgbClr val="002060"/>
                </a:solidFill>
                <a:latin typeface="Arial Narrow" pitchFamily="34" charset="0"/>
              </a:rPr>
              <a:t>Estimular los elementos que intervienen en el desarrollo psicomotor: esquema corporal, lateralidad, noción espaciotemporal y coordinación motriz.</a:t>
            </a:r>
          </a:p>
          <a:p>
            <a:pPr eaLnBrk="1" hangingPunct="1">
              <a:defRPr/>
            </a:pPr>
            <a:r>
              <a:rPr lang="es-CO" sz="1400" dirty="0" smtClean="0">
                <a:solidFill>
                  <a:srgbClr val="002060"/>
                </a:solidFill>
                <a:latin typeface="Arial Narrow" pitchFamily="34" charset="0"/>
              </a:rPr>
              <a:t>propiciar con oportunidad el desarrollo de destrezas deportivo – motoras.</a:t>
            </a:r>
          </a:p>
          <a:p>
            <a:pPr eaLnBrk="1" hangingPunct="1">
              <a:defRPr/>
            </a:pPr>
            <a:r>
              <a:rPr lang="es-CO" sz="1400" dirty="0" smtClean="0">
                <a:solidFill>
                  <a:srgbClr val="002060"/>
                </a:solidFill>
                <a:latin typeface="Arial Narrow" pitchFamily="34" charset="0"/>
              </a:rPr>
              <a:t>Coadyuvar en el adecuado proceso de socialización, promoviendo una mayor conciencia de grupo.</a:t>
            </a:r>
          </a:p>
          <a:p>
            <a:pPr eaLnBrk="1" hangingPunct="1">
              <a:defRPr/>
            </a:pPr>
            <a:r>
              <a:rPr lang="es-CO" sz="1400" dirty="0" smtClean="0">
                <a:solidFill>
                  <a:srgbClr val="002060"/>
                </a:solidFill>
                <a:latin typeface="Arial Narrow" pitchFamily="34" charset="0"/>
              </a:rPr>
              <a:t>Contribuir en el control y en la estabilidad emocional.</a:t>
            </a:r>
          </a:p>
          <a:p>
            <a:pPr eaLnBrk="1" hangingPunct="1">
              <a:defRPr/>
            </a:pPr>
            <a:r>
              <a:rPr lang="es-CO" sz="1400" dirty="0" smtClean="0">
                <a:solidFill>
                  <a:srgbClr val="002060"/>
                </a:solidFill>
                <a:latin typeface="Arial Narrow" pitchFamily="34" charset="0"/>
              </a:rPr>
              <a:t>Brindar oportunidades de expresión y afirmación de la personalidad.</a:t>
            </a:r>
          </a:p>
          <a:p>
            <a:pPr eaLnBrk="1" hangingPunct="1">
              <a:defRPr/>
            </a:pPr>
            <a:r>
              <a:rPr lang="es-CO" sz="1400" dirty="0" smtClean="0">
                <a:solidFill>
                  <a:srgbClr val="002060"/>
                </a:solidFill>
                <a:latin typeface="Arial Narrow" pitchFamily="34" charset="0"/>
              </a:rPr>
              <a:t>Contribuir en la preservación  de la salud.</a:t>
            </a:r>
            <a:endParaRPr lang="es-CO" sz="1400" dirty="0">
              <a:solidFill>
                <a:srgbClr val="002060"/>
              </a:solidFill>
              <a:latin typeface="Arial Narrow" pitchFamily="34" charset="0"/>
            </a:endParaRPr>
          </a:p>
        </p:txBody>
      </p:sp>
    </p:spTree>
    <p:extLst>
      <p:ext uri="{BB962C8B-B14F-4D97-AF65-F5344CB8AC3E}">
        <p14:creationId xmlns:p14="http://schemas.microsoft.com/office/powerpoint/2010/main" val="1103276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Título"/>
          <p:cNvSpPr>
            <a:spLocks noGrp="1"/>
          </p:cNvSpPr>
          <p:nvPr>
            <p:ph type="title"/>
          </p:nvPr>
        </p:nvSpPr>
        <p:spPr>
          <a:xfrm>
            <a:off x="457200" y="704850"/>
            <a:ext cx="8229600" cy="1143000"/>
          </a:xfrm>
        </p:spPr>
        <p:txBody>
          <a:bodyPr/>
          <a:lstStyle/>
          <a:p>
            <a:pPr algn="ctr"/>
            <a:r>
              <a:rPr lang="es-ES" altLang="es-ES" sz="2400" smtClean="0">
                <a:latin typeface="Algerian" pitchFamily="82" charset="0"/>
              </a:rPr>
              <a:t>OBJETIVOS GENERALES DE LA ED. FISICA EN EL NIVEL DE PREESCOLAR</a:t>
            </a:r>
          </a:p>
        </p:txBody>
      </p:sp>
      <p:sp>
        <p:nvSpPr>
          <p:cNvPr id="3" name="2 Marcador de contenido"/>
          <p:cNvSpPr>
            <a:spLocks noGrp="1"/>
          </p:cNvSpPr>
          <p:nvPr>
            <p:ph sz="half" idx="1"/>
          </p:nvPr>
        </p:nvSpPr>
        <p:spPr>
          <a:xfrm>
            <a:off x="457200" y="1920875"/>
            <a:ext cx="4038600" cy="4433888"/>
          </a:xfrm>
        </p:spPr>
        <p:txBody>
          <a:bodyPr/>
          <a:lstStyle/>
          <a:p>
            <a:pPr algn="just">
              <a:buFont typeface="Wingdings 2" pitchFamily="18" charset="2"/>
              <a:buNone/>
              <a:defRPr/>
            </a:pPr>
            <a:r>
              <a:rPr lang="es-ES" sz="1200" dirty="0" smtClean="0">
                <a:latin typeface="Arial Narrow" pitchFamily="34" charset="0"/>
              </a:rPr>
              <a:t>        </a:t>
            </a:r>
            <a:r>
              <a:rPr lang="es-ES" sz="1600" b="1" dirty="0" smtClean="0">
                <a:solidFill>
                  <a:srgbClr val="002060"/>
                </a:solidFill>
                <a:latin typeface="Arial Narrow" pitchFamily="34" charset="0"/>
              </a:rPr>
              <a:t>En educación física, la practica didáctica significa la oportunidad de participar directa y sistemáticamente en el proceso educativo del ser humano a través del movimiento.</a:t>
            </a:r>
          </a:p>
          <a:p>
            <a:pPr algn="just">
              <a:buFont typeface="Wingdings 2" pitchFamily="18" charset="2"/>
              <a:buNone/>
              <a:defRPr/>
            </a:pPr>
            <a:r>
              <a:rPr lang="es-ES" sz="1600" b="1" dirty="0" smtClean="0">
                <a:solidFill>
                  <a:srgbClr val="002060"/>
                </a:solidFill>
                <a:latin typeface="Arial Narrow" pitchFamily="34" charset="0"/>
              </a:rPr>
              <a:t>        En el preescolar tal practica reviste particular importancia y responsabilidad, pues esta etapa educacional es eminentemente formativa y exige especial cuidado y dedicación por parte del educador físico. Con el fin de contribuir eficientemente al establecimiento y a la consolidación de las bases para una evolución fisco-motriz, social y psicológica cabal y armoniosa.</a:t>
            </a:r>
          </a:p>
          <a:p>
            <a:pPr algn="just">
              <a:buFont typeface="Wingdings 2" pitchFamily="18" charset="2"/>
              <a:buNone/>
              <a:defRPr/>
            </a:pPr>
            <a:r>
              <a:rPr lang="es-ES" sz="1600" b="1" dirty="0" smtClean="0">
                <a:solidFill>
                  <a:srgbClr val="002060"/>
                </a:solidFill>
                <a:latin typeface="Arial Narrow" pitchFamily="34" charset="0"/>
              </a:rPr>
              <a:t>        Para lo anterior se debe tener presente los objetivos básicos de la educación física para los niños del nivel de preescolar</a:t>
            </a:r>
            <a:endParaRPr lang="es-ES" sz="1600" b="1" dirty="0">
              <a:solidFill>
                <a:srgbClr val="002060"/>
              </a:solidFill>
              <a:latin typeface="Arial Narrow" pitchFamily="34" charset="0"/>
            </a:endParaRPr>
          </a:p>
        </p:txBody>
      </p:sp>
      <p:sp>
        <p:nvSpPr>
          <p:cNvPr id="4" name="3 Marcador de contenido"/>
          <p:cNvSpPr>
            <a:spLocks noGrp="1"/>
          </p:cNvSpPr>
          <p:nvPr>
            <p:ph sz="half" idx="2"/>
          </p:nvPr>
        </p:nvSpPr>
        <p:spPr>
          <a:xfrm>
            <a:off x="4648200" y="1920875"/>
            <a:ext cx="4038600" cy="4433888"/>
          </a:xfrm>
        </p:spPr>
        <p:txBody>
          <a:bodyPr/>
          <a:lstStyle/>
          <a:p>
            <a:pPr>
              <a:buFont typeface="Wingdings" pitchFamily="2" charset="2"/>
              <a:buChar char="Ø"/>
              <a:defRPr/>
            </a:pPr>
            <a:r>
              <a:rPr lang="es-ES" sz="1600" dirty="0" smtClean="0">
                <a:solidFill>
                  <a:srgbClr val="002060"/>
                </a:solidFill>
                <a:latin typeface="Arial Narrow" pitchFamily="34" charset="0"/>
              </a:rPr>
              <a:t>Ampliar y diversificar sus posibilidades motoras.</a:t>
            </a:r>
          </a:p>
          <a:p>
            <a:pPr>
              <a:buFont typeface="Wingdings" pitchFamily="2" charset="2"/>
              <a:buChar char="Ø"/>
              <a:defRPr/>
            </a:pPr>
            <a:r>
              <a:rPr lang="es-ES" sz="1600" dirty="0" smtClean="0">
                <a:solidFill>
                  <a:srgbClr val="002060"/>
                </a:solidFill>
                <a:latin typeface="Arial Narrow" pitchFamily="34" charset="0"/>
              </a:rPr>
              <a:t>Desarrollar las cualidades motoras básicas que conforman la aptitud física.</a:t>
            </a:r>
          </a:p>
          <a:p>
            <a:pPr>
              <a:buFont typeface="Wingdings" pitchFamily="2" charset="2"/>
              <a:buChar char="Ø"/>
              <a:defRPr/>
            </a:pPr>
            <a:r>
              <a:rPr lang="es-ES" sz="1600" dirty="0" smtClean="0">
                <a:solidFill>
                  <a:srgbClr val="002060"/>
                </a:solidFill>
                <a:latin typeface="Arial Narrow" pitchFamily="34" charset="0"/>
              </a:rPr>
              <a:t>Propiciar el desenvolvimiento de los elementos que intervienen en el desarrollo motor.</a:t>
            </a:r>
          </a:p>
          <a:p>
            <a:pPr>
              <a:buFont typeface="Wingdings" pitchFamily="2" charset="2"/>
              <a:buChar char="Ø"/>
              <a:defRPr/>
            </a:pPr>
            <a:r>
              <a:rPr lang="es-ES" sz="1600" dirty="0" smtClean="0">
                <a:solidFill>
                  <a:srgbClr val="002060"/>
                </a:solidFill>
                <a:latin typeface="Arial Narrow" pitchFamily="34" charset="0"/>
              </a:rPr>
              <a:t>Favorecer un adecuado desarrollo morfo funcional.</a:t>
            </a:r>
          </a:p>
          <a:p>
            <a:pPr>
              <a:buFont typeface="Wingdings" pitchFamily="2" charset="2"/>
              <a:buChar char="Ø"/>
              <a:defRPr/>
            </a:pPr>
            <a:r>
              <a:rPr lang="es-ES" sz="1600" dirty="0" smtClean="0">
                <a:solidFill>
                  <a:srgbClr val="002060"/>
                </a:solidFill>
                <a:latin typeface="Arial Narrow" pitchFamily="34" charset="0"/>
              </a:rPr>
              <a:t>Canalizar su amplia necesidad de expresión cinética.</a:t>
            </a:r>
          </a:p>
          <a:p>
            <a:pPr>
              <a:buFont typeface="Wingdings" pitchFamily="2" charset="2"/>
              <a:buChar char="Ø"/>
              <a:defRPr/>
            </a:pPr>
            <a:r>
              <a:rPr lang="es-ES" sz="1600" dirty="0" smtClean="0">
                <a:solidFill>
                  <a:srgbClr val="002060"/>
                </a:solidFill>
                <a:latin typeface="Arial Narrow" pitchFamily="34" charset="0"/>
              </a:rPr>
              <a:t>Estimular y favorecer un adecuado proceso de socialización.</a:t>
            </a:r>
          </a:p>
          <a:p>
            <a:pPr>
              <a:buFont typeface="Wingdings" pitchFamily="2" charset="2"/>
              <a:buChar char="Ø"/>
              <a:defRPr/>
            </a:pPr>
            <a:r>
              <a:rPr lang="es-ES" sz="1600" dirty="0" smtClean="0">
                <a:solidFill>
                  <a:srgbClr val="002060"/>
                </a:solidFill>
                <a:latin typeface="Arial Narrow" pitchFamily="34" charset="0"/>
              </a:rPr>
              <a:t>Propiciar un comportamiento mas autónomo.</a:t>
            </a:r>
          </a:p>
          <a:p>
            <a:pPr>
              <a:buFont typeface="Wingdings" pitchFamily="2" charset="2"/>
              <a:buChar char="Ø"/>
              <a:defRPr/>
            </a:pPr>
            <a:r>
              <a:rPr lang="es-ES" sz="1600" dirty="0" smtClean="0">
                <a:solidFill>
                  <a:srgbClr val="002060"/>
                </a:solidFill>
                <a:latin typeface="Arial Narrow" pitchFamily="34" charset="0"/>
              </a:rPr>
              <a:t>Favorecer la seguridad y la estabilidad emocional.</a:t>
            </a:r>
          </a:p>
          <a:p>
            <a:pPr>
              <a:buFont typeface="Wingdings" pitchFamily="2" charset="2"/>
              <a:buChar char="Ø"/>
              <a:defRPr/>
            </a:pPr>
            <a:r>
              <a:rPr lang="es-ES" sz="1600" dirty="0" smtClean="0">
                <a:solidFill>
                  <a:srgbClr val="002060"/>
                </a:solidFill>
                <a:latin typeface="Arial Narrow" pitchFamily="34" charset="0"/>
              </a:rPr>
              <a:t>Preservar la salud.</a:t>
            </a:r>
            <a:endParaRPr lang="es-ES" sz="1600" dirty="0">
              <a:solidFill>
                <a:srgbClr val="002060"/>
              </a:solidFill>
              <a:latin typeface="Arial Narrow" pitchFamily="34" charset="0"/>
            </a:endParaRPr>
          </a:p>
        </p:txBody>
      </p:sp>
    </p:spTree>
    <p:extLst>
      <p:ext uri="{BB962C8B-B14F-4D97-AF65-F5344CB8AC3E}">
        <p14:creationId xmlns:p14="http://schemas.microsoft.com/office/powerpoint/2010/main" val="40460017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PREHISTORIA.jpg"/>
          <p:cNvPicPr>
            <a:picLocks noChangeAspect="1"/>
          </p:cNvPicPr>
          <p:nvPr/>
        </p:nvPicPr>
        <p:blipFill>
          <a:blip r:embed="rId2" cstate="print"/>
          <a:stretch>
            <a:fillRect/>
          </a:stretch>
        </p:blipFill>
        <p:spPr>
          <a:xfrm rot="5400000">
            <a:off x="1143002" y="-1142998"/>
            <a:ext cx="6857998" cy="9144002"/>
          </a:xfrm>
          <a:prstGeom prst="rect">
            <a:avLst/>
          </a:prstGeom>
        </p:spPr>
      </p:pic>
      <p:sp>
        <p:nvSpPr>
          <p:cNvPr id="3" name="2 Subtítulo"/>
          <p:cNvSpPr>
            <a:spLocks noGrp="1"/>
          </p:cNvSpPr>
          <p:nvPr>
            <p:ph type="subTitle" idx="1"/>
          </p:nvPr>
        </p:nvSpPr>
        <p:spPr>
          <a:xfrm>
            <a:off x="304800" y="0"/>
            <a:ext cx="6172200" cy="6096000"/>
          </a:xfrm>
        </p:spPr>
        <p:txBody>
          <a:bodyPr/>
          <a:lstStyle/>
          <a:p>
            <a:pPr algn="l"/>
            <a:r>
              <a:rPr lang="es-AR" sz="4000" dirty="0" smtClean="0">
                <a:solidFill>
                  <a:schemeClr val="tx1"/>
                </a:solidFill>
                <a:latin typeface="Franklin Gothic Heavy" pitchFamily="34" charset="0"/>
              </a:rPr>
              <a:t>                        Prehistoria</a:t>
            </a:r>
          </a:p>
          <a:p>
            <a:pPr algn="l"/>
            <a:endParaRPr lang="es-AR" dirty="0">
              <a:solidFill>
                <a:schemeClr val="tx1"/>
              </a:solidFill>
            </a:endParaRPr>
          </a:p>
          <a:p>
            <a:pPr algn="l"/>
            <a:r>
              <a:rPr lang="es-AR" dirty="0" smtClean="0">
                <a:solidFill>
                  <a:srgbClr val="FF0000"/>
                </a:solidFill>
              </a:rPr>
              <a:t>En </a:t>
            </a:r>
            <a:r>
              <a:rPr lang="es-AR" dirty="0">
                <a:solidFill>
                  <a:srgbClr val="FF0000"/>
                </a:solidFill>
              </a:rPr>
              <a:t>la Prehistoria la supervivencia es una necesidad de adaptación. Indispensable para la vida, se cazaba y pescaba para poder comer. </a:t>
            </a:r>
          </a:p>
        </p:txBody>
      </p:sp>
    </p:spTree>
    <p:extLst>
      <p:ext uri="{BB962C8B-B14F-4D97-AF65-F5344CB8AC3E}">
        <p14:creationId xmlns:p14="http://schemas.microsoft.com/office/powerpoint/2010/main" val="112708058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Título"/>
          <p:cNvSpPr>
            <a:spLocks noGrp="1"/>
          </p:cNvSpPr>
          <p:nvPr>
            <p:ph type="title"/>
          </p:nvPr>
        </p:nvSpPr>
        <p:spPr>
          <a:xfrm>
            <a:off x="500063" y="642938"/>
            <a:ext cx="8229600" cy="1438275"/>
          </a:xfrm>
        </p:spPr>
        <p:txBody>
          <a:bodyPr/>
          <a:lstStyle/>
          <a:p>
            <a:pPr algn="ctr" eaLnBrk="1" hangingPunct="1"/>
            <a:r>
              <a:rPr lang="es-CO" altLang="es-ES" sz="2400" b="1" smtClean="0">
                <a:latin typeface="Arial Narrow" pitchFamily="34" charset="0"/>
              </a:rPr>
              <a:t>PARA QUE EL DOCENTE HUMANICE DEBE SENTIRSE HUMANO CUANDO EDUCA, ES DECIR HACEDOR Y CREADOR EN SU LABOR.</a:t>
            </a:r>
            <a:r>
              <a:rPr lang="es-CO" altLang="es-ES" sz="2400" smtClean="0">
                <a:latin typeface="Arial Narrow" pitchFamily="34" charset="0"/>
              </a:rPr>
              <a:t/>
            </a:r>
            <a:br>
              <a:rPr lang="es-CO" altLang="es-ES" sz="2400" smtClean="0">
                <a:latin typeface="Arial Narrow" pitchFamily="34" charset="0"/>
              </a:rPr>
            </a:br>
            <a:endParaRPr lang="es-CO" altLang="es-ES" sz="2400" smtClean="0">
              <a:latin typeface="Arial Narrow" pitchFamily="34" charset="0"/>
            </a:endParaRPr>
          </a:p>
        </p:txBody>
      </p:sp>
      <p:pic>
        <p:nvPicPr>
          <p:cNvPr id="16387" name="3 Marcador de contenido" descr="http://www.chasque.com/gamolnar/recursos%20graficos/humanismo.gif"/>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a:xfrm>
            <a:off x="2071688" y="2428875"/>
            <a:ext cx="4786312" cy="3011488"/>
          </a:xfrm>
        </p:spPr>
      </p:pic>
    </p:spTree>
    <p:extLst>
      <p:ext uri="{BB962C8B-B14F-4D97-AF65-F5344CB8AC3E}">
        <p14:creationId xmlns:p14="http://schemas.microsoft.com/office/powerpoint/2010/main" val="5830474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EGIPTO.jpg"/>
          <p:cNvPicPr>
            <a:picLocks noChangeAspect="1"/>
          </p:cNvPicPr>
          <p:nvPr/>
        </p:nvPicPr>
        <p:blipFill>
          <a:blip r:embed="rId2" cstate="print"/>
          <a:stretch>
            <a:fillRect/>
          </a:stretch>
        </p:blipFill>
        <p:spPr>
          <a:xfrm>
            <a:off x="0" y="0"/>
            <a:ext cx="9144000" cy="6858000"/>
          </a:xfrm>
          <a:prstGeom prst="rect">
            <a:avLst/>
          </a:prstGeom>
        </p:spPr>
      </p:pic>
      <p:sp>
        <p:nvSpPr>
          <p:cNvPr id="3" name="2 Marcador de contenido"/>
          <p:cNvSpPr>
            <a:spLocks noGrp="1"/>
          </p:cNvSpPr>
          <p:nvPr>
            <p:ph idx="1"/>
          </p:nvPr>
        </p:nvSpPr>
        <p:spPr>
          <a:xfrm>
            <a:off x="0" y="0"/>
            <a:ext cx="9144000" cy="6858000"/>
          </a:xfrm>
        </p:spPr>
        <p:txBody>
          <a:bodyPr/>
          <a:lstStyle/>
          <a:p>
            <a:pPr>
              <a:buNone/>
            </a:pPr>
            <a:r>
              <a:rPr lang="es-AR" dirty="0" smtClean="0"/>
              <a:t>   </a:t>
            </a:r>
          </a:p>
          <a:p>
            <a:pPr>
              <a:buNone/>
            </a:pPr>
            <a:endParaRPr lang="es-AR" dirty="0"/>
          </a:p>
          <a:p>
            <a:pPr>
              <a:buNone/>
            </a:pPr>
            <a:endParaRPr lang="es-AR" dirty="0" smtClean="0"/>
          </a:p>
          <a:p>
            <a:pPr>
              <a:buNone/>
            </a:pPr>
            <a:endParaRPr lang="es-AR" dirty="0"/>
          </a:p>
          <a:p>
            <a:pPr algn="ctr">
              <a:buNone/>
            </a:pPr>
            <a:r>
              <a:rPr lang="es-AR" dirty="0" smtClean="0">
                <a:solidFill>
                  <a:schemeClr val="bg1"/>
                </a:solidFill>
              </a:rPr>
              <a:t>   </a:t>
            </a:r>
          </a:p>
          <a:p>
            <a:pPr algn="ctr">
              <a:buNone/>
            </a:pPr>
            <a:endParaRPr lang="es-AR" dirty="0">
              <a:solidFill>
                <a:schemeClr val="bg1"/>
              </a:solidFill>
            </a:endParaRPr>
          </a:p>
          <a:p>
            <a:pPr algn="ctr">
              <a:buNone/>
            </a:pPr>
            <a:r>
              <a:rPr lang="es-AR" dirty="0" smtClean="0">
                <a:solidFill>
                  <a:schemeClr val="bg1"/>
                </a:solidFill>
              </a:rPr>
              <a:t> </a:t>
            </a:r>
            <a:r>
              <a:rPr lang="es-AR" dirty="0" smtClean="0">
                <a:solidFill>
                  <a:schemeClr val="bg1"/>
                </a:solidFill>
                <a:latin typeface="+mj-lt"/>
              </a:rPr>
              <a:t>practicaron </a:t>
            </a:r>
            <a:r>
              <a:rPr lang="es-AR" dirty="0">
                <a:solidFill>
                  <a:schemeClr val="bg1"/>
                </a:solidFill>
                <a:latin typeface="+mj-lt"/>
              </a:rPr>
              <a:t>los ejercicios corporales en el valle del Nilo, lucha con palos, entrenamiento de soldados manejo de las armas, natación, lucha, danzas guerreras y ejercicios destinados a mejorar o adquirir  velocidad, también la fuerza así como la agilidad y el equilibrio </a:t>
            </a:r>
          </a:p>
          <a:p>
            <a:endParaRPr lang="es-AR" dirty="0"/>
          </a:p>
        </p:txBody>
      </p:sp>
      <p:sp>
        <p:nvSpPr>
          <p:cNvPr id="5" name="4 Rectángulo"/>
          <p:cNvSpPr/>
          <p:nvPr/>
        </p:nvSpPr>
        <p:spPr>
          <a:xfrm>
            <a:off x="1143000" y="381000"/>
            <a:ext cx="2819400" cy="584775"/>
          </a:xfrm>
          <a:prstGeom prst="rect">
            <a:avLst/>
          </a:prstGeom>
        </p:spPr>
        <p:txBody>
          <a:bodyPr wrap="square">
            <a:spAutoFit/>
          </a:bodyPr>
          <a:lstStyle/>
          <a:p>
            <a:r>
              <a:rPr lang="es-AR" sz="3200" dirty="0"/>
              <a:t>Egipto </a:t>
            </a:r>
            <a:r>
              <a:rPr lang="es-AR" sz="3200" dirty="0" smtClean="0"/>
              <a:t>3100 AC</a:t>
            </a:r>
            <a:endParaRPr lang="es-AR" sz="3200" dirty="0"/>
          </a:p>
        </p:txBody>
      </p:sp>
    </p:spTree>
    <p:extLst>
      <p:ext uri="{BB962C8B-B14F-4D97-AF65-F5344CB8AC3E}">
        <p14:creationId xmlns:p14="http://schemas.microsoft.com/office/powerpoint/2010/main" val="20481714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Imagen" descr="india.jpg"/>
          <p:cNvPicPr>
            <a:picLocks noChangeAspect="1"/>
          </p:cNvPicPr>
          <p:nvPr/>
        </p:nvPicPr>
        <p:blipFill>
          <a:blip r:embed="rId2" cstate="print"/>
          <a:stretch>
            <a:fillRect/>
          </a:stretch>
        </p:blipFill>
        <p:spPr>
          <a:xfrm>
            <a:off x="0" y="0"/>
            <a:ext cx="9144000" cy="6858000"/>
          </a:xfrm>
          <a:prstGeom prst="rect">
            <a:avLst/>
          </a:prstGeom>
        </p:spPr>
      </p:pic>
      <p:sp>
        <p:nvSpPr>
          <p:cNvPr id="5" name="4 Marcador de contenido"/>
          <p:cNvSpPr>
            <a:spLocks noGrp="1"/>
          </p:cNvSpPr>
          <p:nvPr>
            <p:ph idx="1"/>
          </p:nvPr>
        </p:nvSpPr>
        <p:spPr>
          <a:xfrm>
            <a:off x="304800" y="0"/>
            <a:ext cx="8534400" cy="6858000"/>
          </a:xfrm>
        </p:spPr>
        <p:txBody>
          <a:bodyPr>
            <a:normAutofit lnSpcReduction="10000"/>
          </a:bodyPr>
          <a:lstStyle/>
          <a:p>
            <a:pPr>
              <a:buNone/>
            </a:pPr>
            <a:r>
              <a:rPr lang="es-AR" dirty="0" smtClean="0"/>
              <a:t>					</a:t>
            </a:r>
          </a:p>
          <a:p>
            <a:pPr>
              <a:buNone/>
            </a:pPr>
            <a:r>
              <a:rPr lang="es-AR" dirty="0">
                <a:latin typeface="Franklin Gothic Heavy" pitchFamily="34" charset="0"/>
              </a:rPr>
              <a:t> </a:t>
            </a:r>
            <a:r>
              <a:rPr lang="es-AR" dirty="0" smtClean="0">
                <a:latin typeface="Franklin Gothic Heavy" pitchFamily="34" charset="0"/>
              </a:rPr>
              <a:t>                                      INDIA</a:t>
            </a:r>
          </a:p>
          <a:p>
            <a:pPr>
              <a:buNone/>
            </a:pPr>
            <a:endParaRPr lang="es-AR" dirty="0"/>
          </a:p>
          <a:p>
            <a:pPr>
              <a:buNone/>
            </a:pPr>
            <a:r>
              <a:rPr lang="es-AR" dirty="0" smtClean="0"/>
              <a:t>    </a:t>
            </a:r>
          </a:p>
          <a:p>
            <a:pPr>
              <a:buNone/>
            </a:pPr>
            <a:r>
              <a:rPr lang="es-AR" dirty="0">
                <a:solidFill>
                  <a:schemeClr val="bg1"/>
                </a:solidFill>
              </a:rPr>
              <a:t> </a:t>
            </a:r>
            <a:r>
              <a:rPr lang="es-AR" dirty="0" smtClean="0">
                <a:solidFill>
                  <a:schemeClr val="bg1"/>
                </a:solidFill>
              </a:rPr>
              <a:t>   </a:t>
            </a:r>
            <a:r>
              <a:rPr lang="es-AR" b="1" dirty="0" smtClean="0">
                <a:solidFill>
                  <a:schemeClr val="bg1"/>
                </a:solidFill>
              </a:rPr>
              <a:t>La </a:t>
            </a:r>
            <a:r>
              <a:rPr lang="es-AR" b="1" dirty="0">
                <a:solidFill>
                  <a:schemeClr val="bg1"/>
                </a:solidFill>
              </a:rPr>
              <a:t>lucha acompañada de la carrera, el salto y la natación eran los ejercicios militares con los que se adiestraba a los jóvenes con interacción entre el ejercicio físico y la religión. Hay que citar el yoga </a:t>
            </a:r>
            <a:r>
              <a:rPr lang="es-AR" b="1" dirty="0" smtClean="0">
                <a:solidFill>
                  <a:schemeClr val="bg1"/>
                </a:solidFill>
              </a:rPr>
              <a:t>y </a:t>
            </a:r>
            <a:r>
              <a:rPr lang="es-AR" b="1" dirty="0">
                <a:solidFill>
                  <a:schemeClr val="bg1"/>
                </a:solidFill>
              </a:rPr>
              <a:t>la danza. Cabe señalar los ejercicios de respiración que acompañan al yoga que es una  representación física de la «Psicología»</a:t>
            </a:r>
          </a:p>
          <a:p>
            <a:pPr>
              <a:buNone/>
            </a:pPr>
            <a:r>
              <a:rPr lang="es-AR" dirty="0"/>
              <a:t> </a:t>
            </a:r>
          </a:p>
          <a:p>
            <a:endParaRPr lang="es-AR" dirty="0"/>
          </a:p>
        </p:txBody>
      </p:sp>
    </p:spTree>
    <p:extLst>
      <p:ext uri="{BB962C8B-B14F-4D97-AF65-F5344CB8AC3E}">
        <p14:creationId xmlns:p14="http://schemas.microsoft.com/office/powerpoint/2010/main" val="4513199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descr="imagenes china 1.jpg"/>
          <p:cNvPicPr>
            <a:picLocks noChangeAspect="1"/>
          </p:cNvPicPr>
          <p:nvPr/>
        </p:nvPicPr>
        <p:blipFill>
          <a:blip r:embed="rId2" cstate="print"/>
          <a:stretch>
            <a:fillRect/>
          </a:stretch>
        </p:blipFill>
        <p:spPr>
          <a:xfrm>
            <a:off x="0" y="0"/>
            <a:ext cx="9144000" cy="6858000"/>
          </a:xfrm>
          <a:prstGeom prst="rect">
            <a:avLst/>
          </a:prstGeom>
        </p:spPr>
      </p:pic>
      <p:sp>
        <p:nvSpPr>
          <p:cNvPr id="3" name="2 Marcador de contenido"/>
          <p:cNvSpPr>
            <a:spLocks noGrp="1"/>
          </p:cNvSpPr>
          <p:nvPr>
            <p:ph idx="1"/>
          </p:nvPr>
        </p:nvSpPr>
        <p:spPr>
          <a:xfrm>
            <a:off x="762000" y="0"/>
            <a:ext cx="7696200" cy="6858000"/>
          </a:xfrm>
        </p:spPr>
        <p:txBody>
          <a:bodyPr>
            <a:normAutofit fontScale="92500" lnSpcReduction="20000"/>
          </a:bodyPr>
          <a:lstStyle/>
          <a:p>
            <a:pPr>
              <a:buNone/>
            </a:pPr>
            <a:r>
              <a:rPr lang="es-CO" dirty="0"/>
              <a:t> </a:t>
            </a:r>
            <a:r>
              <a:rPr lang="es-CO" dirty="0" smtClean="0"/>
              <a:t>   </a:t>
            </a:r>
          </a:p>
          <a:p>
            <a:pPr>
              <a:buNone/>
            </a:pPr>
            <a:r>
              <a:rPr lang="es-CO" dirty="0" smtClean="0"/>
              <a:t>			</a:t>
            </a:r>
            <a:r>
              <a:rPr lang="es-AR" sz="3800" dirty="0" smtClean="0">
                <a:solidFill>
                  <a:srgbClr val="C00000"/>
                </a:solidFill>
                <a:latin typeface="Franklin Gothic Heavy" pitchFamily="34" charset="0"/>
              </a:rPr>
              <a:t>China</a:t>
            </a:r>
            <a:r>
              <a:rPr lang="es-CO" sz="3800" dirty="0" smtClean="0">
                <a:solidFill>
                  <a:srgbClr val="C00000"/>
                </a:solidFill>
                <a:latin typeface="Franklin Gothic Heavy" pitchFamily="34" charset="0"/>
              </a:rPr>
              <a:t>     2205 AC    </a:t>
            </a:r>
            <a:r>
              <a:rPr lang="es-AR" sz="3800" dirty="0" smtClean="0">
                <a:solidFill>
                  <a:srgbClr val="C00000"/>
                </a:solidFill>
                <a:latin typeface="Franklin Gothic Heavy" pitchFamily="34" charset="0"/>
              </a:rPr>
              <a:t> </a:t>
            </a:r>
            <a:endParaRPr lang="es-AR" sz="3800" dirty="0">
              <a:solidFill>
                <a:srgbClr val="C00000"/>
              </a:solidFill>
              <a:latin typeface="Franklin Gothic Heavy" pitchFamily="34" charset="0"/>
            </a:endParaRPr>
          </a:p>
          <a:p>
            <a:pPr>
              <a:buNone/>
            </a:pPr>
            <a:endParaRPr lang="es-CO" dirty="0" smtClean="0"/>
          </a:p>
          <a:p>
            <a:pPr>
              <a:buNone/>
            </a:pPr>
            <a:r>
              <a:rPr lang="es-CO" dirty="0" smtClean="0"/>
              <a:t>    </a:t>
            </a:r>
            <a:r>
              <a:rPr lang="es-AR" dirty="0" smtClean="0">
                <a:solidFill>
                  <a:schemeClr val="accent3"/>
                </a:solidFill>
              </a:rPr>
              <a:t>los </a:t>
            </a:r>
            <a:r>
              <a:rPr lang="es-AR" dirty="0">
                <a:solidFill>
                  <a:schemeClr val="accent3"/>
                </a:solidFill>
              </a:rPr>
              <a:t>niños de la época se entretenían con ejercicios y movimientos </a:t>
            </a:r>
            <a:r>
              <a:rPr lang="es-AR" dirty="0" smtClean="0">
                <a:solidFill>
                  <a:schemeClr val="accent3"/>
                </a:solidFill>
              </a:rPr>
              <a:t>que </a:t>
            </a:r>
            <a:r>
              <a:rPr lang="es-AR" dirty="0">
                <a:solidFill>
                  <a:schemeClr val="accent3"/>
                </a:solidFill>
              </a:rPr>
              <a:t>impulsaron en cierto modo, la fomentación del juegos, lucha, el tiro con arco, y el baile, los ejercicios más cercanos a lo que hoy conocemos como educación física. Con el paso del tiempo, todo sería manifestado de una manera impresionante por medio de las distintas artes marciales movimientos y posiciones recopiladas bajo el nombre de </a:t>
            </a:r>
            <a:r>
              <a:rPr lang="es-AR" dirty="0" err="1">
                <a:solidFill>
                  <a:schemeClr val="accent3"/>
                </a:solidFill>
              </a:rPr>
              <a:t>cong</a:t>
            </a:r>
            <a:r>
              <a:rPr lang="es-AR" dirty="0">
                <a:solidFill>
                  <a:schemeClr val="accent3"/>
                </a:solidFill>
              </a:rPr>
              <a:t> </a:t>
            </a:r>
            <a:r>
              <a:rPr lang="es-AR" dirty="0" err="1">
                <a:solidFill>
                  <a:schemeClr val="accent3"/>
                </a:solidFill>
              </a:rPr>
              <a:t>fou</a:t>
            </a:r>
            <a:r>
              <a:rPr lang="es-AR" dirty="0">
                <a:solidFill>
                  <a:schemeClr val="accent3"/>
                </a:solidFill>
              </a:rPr>
              <a:t>. En su mayoría, han sido creadas en Asia. </a:t>
            </a:r>
          </a:p>
          <a:p>
            <a:pPr>
              <a:buNone/>
            </a:pPr>
            <a:r>
              <a:rPr lang="es-AR" dirty="0">
                <a:solidFill>
                  <a:schemeClr val="accent3"/>
                </a:solidFill>
              </a:rPr>
              <a:t> </a:t>
            </a:r>
          </a:p>
          <a:p>
            <a:pPr>
              <a:buNone/>
            </a:pPr>
            <a:endParaRPr lang="es-AR" dirty="0"/>
          </a:p>
        </p:txBody>
      </p:sp>
    </p:spTree>
    <p:extLst>
      <p:ext uri="{BB962C8B-B14F-4D97-AF65-F5344CB8AC3E}">
        <p14:creationId xmlns:p14="http://schemas.microsoft.com/office/powerpoint/2010/main" val="17878960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IMAGEN GRECIA 1.jpg"/>
          <p:cNvPicPr>
            <a:picLocks noChangeAspect="1"/>
          </p:cNvPicPr>
          <p:nvPr/>
        </p:nvPicPr>
        <p:blipFill>
          <a:blip r:embed="rId2" cstate="print"/>
          <a:stretch>
            <a:fillRect/>
          </a:stretch>
        </p:blipFill>
        <p:spPr>
          <a:xfrm>
            <a:off x="2895600" y="228600"/>
            <a:ext cx="4114800" cy="6096000"/>
          </a:xfrm>
          <a:prstGeom prst="rect">
            <a:avLst/>
          </a:prstGeom>
        </p:spPr>
      </p:pic>
      <p:sp>
        <p:nvSpPr>
          <p:cNvPr id="3" name="2 Marcador de contenido"/>
          <p:cNvSpPr>
            <a:spLocks noGrp="1"/>
          </p:cNvSpPr>
          <p:nvPr>
            <p:ph idx="1"/>
          </p:nvPr>
        </p:nvSpPr>
        <p:spPr>
          <a:xfrm>
            <a:off x="838200" y="457200"/>
            <a:ext cx="7543800" cy="6400800"/>
          </a:xfrm>
        </p:spPr>
        <p:txBody>
          <a:bodyPr>
            <a:normAutofit fontScale="62500" lnSpcReduction="20000"/>
          </a:bodyPr>
          <a:lstStyle/>
          <a:p>
            <a:pPr>
              <a:buNone/>
            </a:pPr>
            <a:r>
              <a:rPr lang="es-AR" dirty="0" smtClean="0"/>
              <a:t>   					</a:t>
            </a:r>
          </a:p>
          <a:p>
            <a:pPr algn="r">
              <a:buNone/>
            </a:pPr>
            <a:r>
              <a:rPr lang="es-AR" dirty="0"/>
              <a:t>	</a:t>
            </a:r>
            <a:r>
              <a:rPr lang="es-AR" sz="4600" dirty="0" smtClean="0">
                <a:latin typeface="Franklin Gothic Heavy" pitchFamily="34" charset="0"/>
              </a:rPr>
              <a:t>Grecia</a:t>
            </a:r>
            <a:r>
              <a:rPr lang="es-AR" sz="4600" dirty="0">
                <a:latin typeface="Franklin Gothic Heavy" pitchFamily="34" charset="0"/>
              </a:rPr>
              <a:t>. </a:t>
            </a:r>
            <a:r>
              <a:rPr lang="es-AR" sz="4600" dirty="0" smtClean="0">
                <a:latin typeface="Franklin Gothic Heavy" pitchFamily="34" charset="0"/>
              </a:rPr>
              <a:t>880  a. c </a:t>
            </a:r>
            <a:r>
              <a:rPr lang="es-AR" sz="4600" dirty="0">
                <a:latin typeface="Franklin Gothic Heavy" pitchFamily="34" charset="0"/>
              </a:rPr>
              <a:t/>
            </a:r>
            <a:br>
              <a:rPr lang="es-AR" sz="4600" dirty="0">
                <a:latin typeface="Franklin Gothic Heavy" pitchFamily="34" charset="0"/>
              </a:rPr>
            </a:br>
            <a:endParaRPr lang="es-AR" sz="4600" dirty="0" smtClean="0">
              <a:latin typeface="Franklin Gothic Heavy" pitchFamily="34" charset="0"/>
            </a:endParaRPr>
          </a:p>
          <a:p>
            <a:pPr algn="ctr">
              <a:buNone/>
            </a:pPr>
            <a:endParaRPr lang="es-AR" dirty="0" smtClean="0"/>
          </a:p>
          <a:p>
            <a:pPr algn="ctr">
              <a:buNone/>
            </a:pPr>
            <a:r>
              <a:rPr lang="es-AR" dirty="0" smtClean="0">
                <a:solidFill>
                  <a:schemeClr val="accent4">
                    <a:lumMod val="95000"/>
                    <a:lumOff val="5000"/>
                  </a:schemeClr>
                </a:solidFill>
              </a:rPr>
              <a:t>       Los </a:t>
            </a:r>
            <a:r>
              <a:rPr lang="es-AR" dirty="0">
                <a:solidFill>
                  <a:schemeClr val="accent4">
                    <a:lumMod val="95000"/>
                    <a:lumOff val="5000"/>
                  </a:schemeClr>
                </a:solidFill>
              </a:rPr>
              <a:t>griegos consideraban la armonía entre el cuerpo y el espíritu como un factor </a:t>
            </a:r>
            <a:r>
              <a:rPr lang="es-AR" dirty="0" smtClean="0">
                <a:solidFill>
                  <a:schemeClr val="accent4">
                    <a:lumMod val="95000"/>
                    <a:lumOff val="5000"/>
                  </a:schemeClr>
                </a:solidFill>
              </a:rPr>
              <a:t>    Necesario </a:t>
            </a:r>
            <a:r>
              <a:rPr lang="es-AR" dirty="0">
                <a:solidFill>
                  <a:schemeClr val="accent4">
                    <a:lumMod val="95000"/>
                    <a:lumOff val="5000"/>
                  </a:schemeClr>
                </a:solidFill>
              </a:rPr>
              <a:t>para la educación de los </a:t>
            </a:r>
            <a:r>
              <a:rPr lang="es-AR" dirty="0" smtClean="0">
                <a:solidFill>
                  <a:schemeClr val="accent4">
                    <a:lumMod val="95000"/>
                    <a:lumOff val="5000"/>
                  </a:schemeClr>
                </a:solidFill>
              </a:rPr>
              <a:t>ciudadanos</a:t>
            </a:r>
          </a:p>
          <a:p>
            <a:pPr algn="ctr">
              <a:buNone/>
            </a:pPr>
            <a:r>
              <a:rPr lang="es-AR" dirty="0" smtClean="0">
                <a:solidFill>
                  <a:schemeClr val="accent4">
                    <a:lumMod val="95000"/>
                    <a:lumOff val="5000"/>
                  </a:schemeClr>
                </a:solidFill>
              </a:rPr>
              <a:t>    </a:t>
            </a:r>
          </a:p>
          <a:p>
            <a:pPr algn="ctr">
              <a:buNone/>
            </a:pPr>
            <a:r>
              <a:rPr lang="es-AR" dirty="0">
                <a:solidFill>
                  <a:schemeClr val="accent4">
                    <a:lumMod val="95000"/>
                    <a:lumOff val="5000"/>
                  </a:schemeClr>
                </a:solidFill>
              </a:rPr>
              <a:t> </a:t>
            </a:r>
            <a:r>
              <a:rPr lang="es-AR" dirty="0" smtClean="0">
                <a:solidFill>
                  <a:schemeClr val="accent4">
                    <a:lumMod val="95000"/>
                    <a:lumOff val="5000"/>
                  </a:schemeClr>
                </a:solidFill>
              </a:rPr>
              <a:t>      </a:t>
            </a:r>
            <a:r>
              <a:rPr lang="es-AR" b="1" dirty="0" smtClean="0">
                <a:solidFill>
                  <a:schemeClr val="accent4">
                    <a:lumMod val="95000"/>
                    <a:lumOff val="5000"/>
                  </a:schemeClr>
                </a:solidFill>
              </a:rPr>
              <a:t>Atenas</a:t>
            </a:r>
            <a:endParaRPr lang="es-AR" b="1" dirty="0">
              <a:solidFill>
                <a:schemeClr val="accent4">
                  <a:lumMod val="95000"/>
                  <a:lumOff val="5000"/>
                </a:schemeClr>
              </a:solidFill>
            </a:endParaRPr>
          </a:p>
          <a:p>
            <a:pPr algn="ctr">
              <a:buNone/>
            </a:pPr>
            <a:r>
              <a:rPr lang="es-AR" dirty="0" smtClean="0">
                <a:solidFill>
                  <a:schemeClr val="accent4">
                    <a:lumMod val="95000"/>
                    <a:lumOff val="5000"/>
                  </a:schemeClr>
                </a:solidFill>
              </a:rPr>
              <a:t>       Existe </a:t>
            </a:r>
            <a:r>
              <a:rPr lang="es-AR" dirty="0">
                <a:solidFill>
                  <a:schemeClr val="accent4">
                    <a:lumMod val="95000"/>
                    <a:lumOff val="5000"/>
                  </a:schemeClr>
                </a:solidFill>
              </a:rPr>
              <a:t>un culto por la belleza acompañado de virtudes morales e intelectuales, es decir, se perseguía la combinación del hombre de acción con el hombre sabio</a:t>
            </a:r>
            <a:r>
              <a:rPr lang="es-AR" dirty="0" smtClean="0">
                <a:solidFill>
                  <a:schemeClr val="accent4">
                    <a:lumMod val="95000"/>
                    <a:lumOff val="5000"/>
                  </a:schemeClr>
                </a:solidFill>
              </a:rPr>
              <a:t>,</a:t>
            </a:r>
          </a:p>
          <a:p>
            <a:pPr algn="ctr">
              <a:buNone/>
            </a:pPr>
            <a:endParaRPr lang="es-AR" dirty="0" smtClean="0">
              <a:solidFill>
                <a:schemeClr val="accent4">
                  <a:lumMod val="95000"/>
                  <a:lumOff val="5000"/>
                </a:schemeClr>
              </a:solidFill>
            </a:endParaRPr>
          </a:p>
          <a:p>
            <a:pPr algn="ctr">
              <a:buNone/>
            </a:pPr>
            <a:r>
              <a:rPr lang="es-CO" dirty="0">
                <a:solidFill>
                  <a:schemeClr val="accent4">
                    <a:lumMod val="95000"/>
                    <a:lumOff val="5000"/>
                  </a:schemeClr>
                </a:solidFill>
              </a:rPr>
              <a:t>	</a:t>
            </a:r>
            <a:r>
              <a:rPr lang="es-AR" b="1" dirty="0">
                <a:solidFill>
                  <a:schemeClr val="accent4">
                    <a:lumMod val="95000"/>
                    <a:lumOff val="5000"/>
                  </a:schemeClr>
                </a:solidFill>
              </a:rPr>
              <a:t> Esparta</a:t>
            </a:r>
            <a:endParaRPr lang="es-AR" b="1" dirty="0" smtClean="0">
              <a:solidFill>
                <a:schemeClr val="accent4">
                  <a:lumMod val="95000"/>
                  <a:lumOff val="5000"/>
                </a:schemeClr>
              </a:solidFill>
            </a:endParaRPr>
          </a:p>
          <a:p>
            <a:pPr algn="ctr">
              <a:buNone/>
            </a:pPr>
            <a:r>
              <a:rPr lang="es-AR" dirty="0" smtClean="0">
                <a:solidFill>
                  <a:schemeClr val="accent4">
                    <a:lumMod val="95000"/>
                    <a:lumOff val="5000"/>
                  </a:schemeClr>
                </a:solidFill>
              </a:rPr>
              <a:t>       </a:t>
            </a:r>
            <a:r>
              <a:rPr lang="es-AR" dirty="0">
                <a:solidFill>
                  <a:schemeClr val="accent4">
                    <a:lumMod val="95000"/>
                    <a:lumOff val="5000"/>
                  </a:schemeClr>
                </a:solidFill>
              </a:rPr>
              <a:t>la formación de mejores guerreros y soldados que defendieran las posesiones del estado y le aportasen otras más</a:t>
            </a:r>
            <a:r>
              <a:rPr lang="es-AR" dirty="0" smtClean="0">
                <a:solidFill>
                  <a:schemeClr val="accent4">
                    <a:lumMod val="95000"/>
                    <a:lumOff val="5000"/>
                  </a:schemeClr>
                </a:solidFill>
              </a:rPr>
              <a:t>.</a:t>
            </a:r>
          </a:p>
          <a:p>
            <a:pPr algn="ctr">
              <a:buNone/>
            </a:pPr>
            <a:r>
              <a:rPr lang="es-AR" dirty="0" smtClean="0">
                <a:solidFill>
                  <a:schemeClr val="accent4">
                    <a:lumMod val="95000"/>
                    <a:lumOff val="5000"/>
                  </a:schemeClr>
                </a:solidFill>
              </a:rPr>
              <a:t>      la </a:t>
            </a:r>
            <a:r>
              <a:rPr lang="es-AR" dirty="0">
                <a:solidFill>
                  <a:schemeClr val="accent4">
                    <a:lumMod val="95000"/>
                    <a:lumOff val="5000"/>
                  </a:schemeClr>
                </a:solidFill>
              </a:rPr>
              <a:t>Historia nos dice que recibían un entrenamiento físico severo. Desde esta época el entrenamiento físico ha sido un honor en todos los pueblos que han tenido que mantener un ejército</a:t>
            </a:r>
          </a:p>
          <a:p>
            <a:endParaRPr lang="es-AR" dirty="0" smtClean="0">
              <a:solidFill>
                <a:schemeClr val="accent4">
                  <a:lumMod val="95000"/>
                  <a:lumOff val="5000"/>
                </a:schemeClr>
              </a:solidFill>
            </a:endParaRPr>
          </a:p>
          <a:p>
            <a:endParaRPr lang="es-AR" dirty="0"/>
          </a:p>
        </p:txBody>
      </p:sp>
    </p:spTree>
    <p:extLst>
      <p:ext uri="{BB962C8B-B14F-4D97-AF65-F5344CB8AC3E}">
        <p14:creationId xmlns:p14="http://schemas.microsoft.com/office/powerpoint/2010/main" val="15152326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Imagen" descr="roma.jpg"/>
          <p:cNvPicPr>
            <a:picLocks noChangeAspect="1"/>
          </p:cNvPicPr>
          <p:nvPr/>
        </p:nvPicPr>
        <p:blipFill>
          <a:blip r:embed="rId2" cstate="print"/>
          <a:stretch>
            <a:fillRect/>
          </a:stretch>
        </p:blipFill>
        <p:spPr>
          <a:xfrm>
            <a:off x="0" y="0"/>
            <a:ext cx="9144000" cy="6858000"/>
          </a:xfrm>
          <a:prstGeom prst="rect">
            <a:avLst/>
          </a:prstGeom>
        </p:spPr>
      </p:pic>
      <p:sp>
        <p:nvSpPr>
          <p:cNvPr id="7" name="6 Marcador de contenido"/>
          <p:cNvSpPr>
            <a:spLocks noGrp="1"/>
          </p:cNvSpPr>
          <p:nvPr>
            <p:ph idx="1"/>
          </p:nvPr>
        </p:nvSpPr>
        <p:spPr>
          <a:xfrm>
            <a:off x="762000" y="0"/>
            <a:ext cx="7467600" cy="6858000"/>
          </a:xfrm>
        </p:spPr>
        <p:txBody>
          <a:bodyPr>
            <a:normAutofit/>
          </a:bodyPr>
          <a:lstStyle/>
          <a:p>
            <a:pPr>
              <a:buNone/>
            </a:pPr>
            <a:r>
              <a:rPr lang="es-AR" dirty="0" smtClean="0"/>
              <a:t>    </a:t>
            </a:r>
          </a:p>
          <a:p>
            <a:pPr>
              <a:buNone/>
            </a:pPr>
            <a:r>
              <a:rPr lang="es-AR" dirty="0" smtClean="0"/>
              <a:t>	</a:t>
            </a:r>
          </a:p>
          <a:p>
            <a:pPr>
              <a:buNone/>
            </a:pPr>
            <a:r>
              <a:rPr lang="es-AR" sz="3200" dirty="0" smtClean="0">
                <a:solidFill>
                  <a:schemeClr val="bg1"/>
                </a:solidFill>
                <a:latin typeface="Franklin Gothic Medium" pitchFamily="34" charset="0"/>
              </a:rPr>
              <a:t>	Roma 30 d c </a:t>
            </a:r>
          </a:p>
          <a:p>
            <a:pPr>
              <a:buNone/>
            </a:pPr>
            <a:endParaRPr lang="es-AR" dirty="0" smtClean="0">
              <a:solidFill>
                <a:schemeClr val="bg1"/>
              </a:solidFill>
            </a:endParaRPr>
          </a:p>
          <a:p>
            <a:pPr>
              <a:buNone/>
            </a:pPr>
            <a:r>
              <a:rPr lang="es-AR" dirty="0" smtClean="0">
                <a:solidFill>
                  <a:schemeClr val="bg1"/>
                </a:solidFill>
              </a:rPr>
              <a:t/>
            </a:r>
            <a:br>
              <a:rPr lang="es-AR" dirty="0" smtClean="0">
                <a:solidFill>
                  <a:schemeClr val="bg1"/>
                </a:solidFill>
              </a:rPr>
            </a:br>
            <a:r>
              <a:rPr lang="es-AR" dirty="0" smtClean="0">
                <a:solidFill>
                  <a:schemeClr val="bg1"/>
                </a:solidFill>
              </a:rPr>
              <a:t>Los romanos consideraban al cuerpo como una fuente de placeres, no como una armonía física y mental. De este modo la gimnástica va perdiendo importancia. lo importante era conseguir buenos soldados </a:t>
            </a:r>
            <a:endParaRPr lang="es-AR" dirty="0">
              <a:solidFill>
                <a:schemeClr val="bg1"/>
              </a:solidFill>
            </a:endParaRPr>
          </a:p>
        </p:txBody>
      </p:sp>
    </p:spTree>
    <p:extLst>
      <p:ext uri="{BB962C8B-B14F-4D97-AF65-F5344CB8AC3E}">
        <p14:creationId xmlns:p14="http://schemas.microsoft.com/office/powerpoint/2010/main" val="5093854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edad media.jpg"/>
          <p:cNvPicPr>
            <a:picLocks noChangeAspect="1"/>
          </p:cNvPicPr>
          <p:nvPr/>
        </p:nvPicPr>
        <p:blipFill>
          <a:blip r:embed="rId2" cstate="print"/>
          <a:stretch>
            <a:fillRect/>
          </a:stretch>
        </p:blipFill>
        <p:spPr>
          <a:xfrm>
            <a:off x="0" y="0"/>
            <a:ext cx="9144000" cy="6857999"/>
          </a:xfrm>
          <a:prstGeom prst="rect">
            <a:avLst/>
          </a:prstGeom>
        </p:spPr>
      </p:pic>
      <p:sp>
        <p:nvSpPr>
          <p:cNvPr id="3" name="2 Marcador de contenido"/>
          <p:cNvSpPr>
            <a:spLocks noGrp="1"/>
          </p:cNvSpPr>
          <p:nvPr>
            <p:ph idx="1"/>
          </p:nvPr>
        </p:nvSpPr>
        <p:spPr>
          <a:xfrm>
            <a:off x="457200" y="0"/>
            <a:ext cx="8305800" cy="6858000"/>
          </a:xfrm>
        </p:spPr>
        <p:txBody>
          <a:bodyPr>
            <a:normAutofit fontScale="92500" lnSpcReduction="10000"/>
          </a:bodyPr>
          <a:lstStyle/>
          <a:p>
            <a:pPr>
              <a:buNone/>
            </a:pPr>
            <a:r>
              <a:rPr lang="es-AR" dirty="0" smtClean="0"/>
              <a:t>       </a:t>
            </a:r>
          </a:p>
          <a:p>
            <a:pPr>
              <a:buNone/>
            </a:pPr>
            <a:r>
              <a:rPr lang="es-AR" dirty="0" smtClean="0"/>
              <a:t>     </a:t>
            </a:r>
          </a:p>
          <a:p>
            <a:pPr algn="ctr">
              <a:buNone/>
            </a:pPr>
            <a:r>
              <a:rPr lang="es-AR" b="1" dirty="0" smtClean="0"/>
              <a:t>      </a:t>
            </a:r>
            <a:r>
              <a:rPr lang="es-AR" sz="3800" b="1" dirty="0" smtClean="0">
                <a:solidFill>
                  <a:srgbClr val="FF0000"/>
                </a:solidFill>
              </a:rPr>
              <a:t>EDAD MEDIA. 600 d c </a:t>
            </a:r>
            <a:r>
              <a:rPr lang="es-AR" sz="3800" dirty="0" smtClean="0">
                <a:solidFill>
                  <a:schemeClr val="bg1"/>
                </a:solidFill>
              </a:rPr>
              <a:t/>
            </a:r>
            <a:br>
              <a:rPr lang="es-AR" sz="3800" dirty="0" smtClean="0">
                <a:solidFill>
                  <a:schemeClr val="bg1"/>
                </a:solidFill>
              </a:rPr>
            </a:br>
            <a:r>
              <a:rPr lang="es-AR" dirty="0" smtClean="0">
                <a:solidFill>
                  <a:schemeClr val="bg1"/>
                </a:solidFill>
              </a:rPr>
              <a:t/>
            </a:r>
            <a:br>
              <a:rPr lang="es-AR" dirty="0" smtClean="0">
                <a:solidFill>
                  <a:schemeClr val="bg1"/>
                </a:solidFill>
              </a:rPr>
            </a:br>
            <a:r>
              <a:rPr lang="es-AR" dirty="0" smtClean="0">
                <a:solidFill>
                  <a:schemeClr val="bg1"/>
                </a:solidFill>
              </a:rPr>
              <a:t>se retornó nuevamente a las formas primitivas del deporte, como entrenamiento para la guerra y la caza, el lanzamiento de martillo, y algunos juegos de pelota, de un lado, la caza y los deportes de combate, practicados por la nobleza (Justas, torneos); de otro lado algunos juegos y deportes atléticos, practicados por el pueblo, . Era la nobleza la que más acceso tenía a los juegos de caballería. </a:t>
            </a:r>
          </a:p>
          <a:p>
            <a:pPr>
              <a:buNone/>
            </a:pPr>
            <a:r>
              <a:rPr lang="es-AR" dirty="0" smtClean="0"/>
              <a:t> </a:t>
            </a:r>
          </a:p>
          <a:p>
            <a:endParaRPr lang="es-AR" dirty="0"/>
          </a:p>
        </p:txBody>
      </p:sp>
    </p:spTree>
    <p:extLst>
      <p:ext uri="{BB962C8B-B14F-4D97-AF65-F5344CB8AC3E}">
        <p14:creationId xmlns:p14="http://schemas.microsoft.com/office/powerpoint/2010/main" val="2867691112"/>
      </p:ext>
    </p:extLst>
  </p:cSld>
  <p:clrMapOvr>
    <a:masterClrMapping/>
  </p:clrMapOvr>
  <p:timing>
    <p:tnLst>
      <p:par>
        <p:cTn id="1" dur="indefinite" restart="never" nodeType="tmRoot"/>
      </p:par>
    </p:tnLst>
  </p:timing>
</p:sld>
</file>

<file path=ppt/theme/theme1.xml><?xml version="1.0" encoding="utf-8"?>
<a:theme xmlns:a="http://schemas.openxmlformats.org/drawingml/2006/main" name="776">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776</Template>
  <TotalTime>182</TotalTime>
  <Words>2370</Words>
  <Application>Microsoft Office PowerPoint</Application>
  <PresentationFormat>Presentación en pantalla (4:3)</PresentationFormat>
  <Paragraphs>229</Paragraphs>
  <Slides>30</Slides>
  <Notes>2</Notes>
  <HiddenSlides>0</HiddenSlides>
  <MMClips>0</MMClips>
  <ScaleCrop>false</ScaleCrop>
  <HeadingPairs>
    <vt:vector size="4" baseType="variant">
      <vt:variant>
        <vt:lpstr>Tema</vt:lpstr>
      </vt:variant>
      <vt:variant>
        <vt:i4>1</vt:i4>
      </vt:variant>
      <vt:variant>
        <vt:lpstr>Títulos de diapositiva</vt:lpstr>
      </vt:variant>
      <vt:variant>
        <vt:i4>30</vt:i4>
      </vt:variant>
    </vt:vector>
  </HeadingPairs>
  <TitlesOfParts>
    <vt:vector size="31" baseType="lpstr">
      <vt:lpstr>776</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LA EDUCACIÓN FÍSICA, TIENE QUE VER CON EL APRENDIZAJE! </vt:lpstr>
      <vt:lpstr>APTITUD FISICA</vt:lpstr>
      <vt:lpstr>¿POR QUE HACER EJERCICIO?</vt:lpstr>
      <vt:lpstr>IMPORTANCIA DEL DEPORTE</vt:lpstr>
      <vt:lpstr>IMPORTANCIA DEL DEPORTE</vt:lpstr>
      <vt:lpstr>OBJETIVOS DE LA EDUCACION FISICA</vt:lpstr>
      <vt:lpstr>OBJETIVOS DE LA EDUCACION FISICA</vt:lpstr>
      <vt:lpstr>TENDENCIAS DE LA EDUCACION FISICA</vt:lpstr>
      <vt:lpstr>PROPOSITOS DE LA EDUCACION  FISICA</vt:lpstr>
      <vt:lpstr>CARACTERISTICAS DEL PROFESOR DE EDUCACION FISICA</vt:lpstr>
      <vt:lpstr>CARACTERISTICAS DEL ALUMNO</vt:lpstr>
      <vt:lpstr>CARACTERISTICAS DE LA CLASE DE EDUCACION FISICA</vt:lpstr>
      <vt:lpstr>Objetivos generales DE la  educación  física en primaria</vt:lpstr>
      <vt:lpstr>OBJETIVOS GENERALES DE LA ED. FISICA EN EL NIVEL DE PREESCOLAR</vt:lpstr>
      <vt:lpstr>PARA QUE EL DOCENTE HUMANICE DEBE SENTIRSE HUMANO CUANDO EDUCA, ES DECIR HACEDOR Y CREADOR EN SU LABOR.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PC</dc:creator>
  <cp:lastModifiedBy>JOHAO</cp:lastModifiedBy>
  <cp:revision>23</cp:revision>
  <dcterms:created xsi:type="dcterms:W3CDTF">2012-01-22T19:12:29Z</dcterms:created>
  <dcterms:modified xsi:type="dcterms:W3CDTF">2014-10-24T17:37:50Z</dcterms:modified>
</cp:coreProperties>
</file>